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Staatliches"/>
      <p:regular r:id="rId30"/>
    </p:embeddedFont>
    <p:embeddedFont>
      <p:font typeface="Montserrat"/>
      <p:regular r:id="rId31"/>
      <p:bold r:id="rId32"/>
      <p:italic r:id="rId33"/>
      <p:boldItalic r:id="rId34"/>
    </p:embeddedFont>
    <p:embeddedFont>
      <p:font typeface="Poppins"/>
      <p:regular r:id="rId35"/>
      <p:bold r:id="rId36"/>
      <p:italic r:id="rId37"/>
      <p:boldItalic r:id="rId38"/>
    </p:embeddedFont>
    <p:embeddedFont>
      <p:font typeface="Corbel"/>
      <p:regular r:id="rId39"/>
      <p:bold r:id="rId40"/>
      <p:italic r:id="rId41"/>
      <p:boldItalic r:id="rId42"/>
    </p:embeddedFont>
    <p:embeddedFont>
      <p:font typeface="Montserrat ExtraBold"/>
      <p:bold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orbel-bold.fntdata"/><Relationship Id="rId20" Type="http://schemas.openxmlformats.org/officeDocument/2006/relationships/slide" Target="slides/slide16.xml"/><Relationship Id="rId42" Type="http://schemas.openxmlformats.org/officeDocument/2006/relationships/font" Target="fonts/Corbel-boldItalic.fntdata"/><Relationship Id="rId41" Type="http://schemas.openxmlformats.org/officeDocument/2006/relationships/font" Target="fonts/Corbel-italic.fntdata"/><Relationship Id="rId22" Type="http://schemas.openxmlformats.org/officeDocument/2006/relationships/slide" Target="slides/slide18.xml"/><Relationship Id="rId44" Type="http://schemas.openxmlformats.org/officeDocument/2006/relationships/font" Target="fonts/MontserratExtraBold-boldItalic.fntdata"/><Relationship Id="rId21" Type="http://schemas.openxmlformats.org/officeDocument/2006/relationships/slide" Target="slides/slide17.xml"/><Relationship Id="rId43" Type="http://schemas.openxmlformats.org/officeDocument/2006/relationships/font" Target="fonts/MontserratExtraBold-bold.fntdata"/><Relationship Id="rId24" Type="http://schemas.openxmlformats.org/officeDocument/2006/relationships/slide" Target="slides/slide20.xml"/><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OpenSans-boldItalic.fntdata"/><Relationship Id="rId25" Type="http://schemas.openxmlformats.org/officeDocument/2006/relationships/slide" Target="slides/slide21.xml"/><Relationship Id="rId47" Type="http://schemas.openxmlformats.org/officeDocument/2006/relationships/font" Target="fonts/OpenSans-italic.fnt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Staatliches-regular.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Poppins-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37" Type="http://schemas.openxmlformats.org/officeDocument/2006/relationships/font" Target="fonts/Poppins-italic.fntdata"/><Relationship Id="rId14" Type="http://schemas.openxmlformats.org/officeDocument/2006/relationships/slide" Target="slides/slide10.xml"/><Relationship Id="rId36" Type="http://schemas.openxmlformats.org/officeDocument/2006/relationships/font" Target="fonts/Poppins-bold.fntdata"/><Relationship Id="rId17" Type="http://schemas.openxmlformats.org/officeDocument/2006/relationships/slide" Target="slides/slide13.xml"/><Relationship Id="rId39" Type="http://schemas.openxmlformats.org/officeDocument/2006/relationships/font" Target="fonts/Corbel-regular.fntdata"/><Relationship Id="rId16" Type="http://schemas.openxmlformats.org/officeDocument/2006/relationships/slide" Target="slides/slide12.xml"/><Relationship Id="rId38" Type="http://schemas.openxmlformats.org/officeDocument/2006/relationships/font" Target="fonts/Poppi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1" Type="http://schemas.openxmlformats.org/officeDocument/2006/relationships/hyperlink" Target="https://en.wikipedia.org/wiki/RFC_(identifier)" TargetMode="External"/><Relationship Id="rId10" Type="http://schemas.openxmlformats.org/officeDocument/2006/relationships/hyperlink" Target="https://en.wikipedia.org/wiki/Internet_Engineering_Task_Force" TargetMode="External"/><Relationship Id="rId13" Type="http://schemas.openxmlformats.org/officeDocument/2006/relationships/hyperlink" Target="https://datatracker.ietf.org/doc/html/rfc6238" TargetMode="External"/><Relationship Id="rId12" Type="http://schemas.openxmlformats.org/officeDocument/2006/relationships/hyperlink" Target="https://en.wikipedia.org/wiki/RFC_(identifier)" TargetMode="External"/><Relationship Id="rId1" Type="http://schemas.openxmlformats.org/officeDocument/2006/relationships/notesMaster" Target="../notesMasters/notesMaster1.xml"/><Relationship Id="rId2" Type="http://schemas.openxmlformats.org/officeDocument/2006/relationships/hyperlink" Target="https://en.wikipedia.org/wiki/Time-based_one-time_password" TargetMode="External"/><Relationship Id="rId3" Type="http://schemas.openxmlformats.org/officeDocument/2006/relationships/hyperlink" Target="https://en.wikipedia.org/wiki/Computer_algorithm" TargetMode="External"/><Relationship Id="rId4" Type="http://schemas.openxmlformats.org/officeDocument/2006/relationships/hyperlink" Target="https://en.wikipedia.org/wiki/Computer_algorithm" TargetMode="External"/><Relationship Id="rId9" Type="http://schemas.openxmlformats.org/officeDocument/2006/relationships/hyperlink" Target="https://en.wikipedia.org/wiki/Internet_Engineering_Task_Force" TargetMode="External"/><Relationship Id="rId14" Type="http://schemas.openxmlformats.org/officeDocument/2006/relationships/hyperlink" Target="https://en.wikipedia.org/wiki/Time-based_one-time_password#cite_note-RFC6238-1" TargetMode="External"/><Relationship Id="rId5" Type="http://schemas.openxmlformats.org/officeDocument/2006/relationships/hyperlink" Target="https://en.wikipedia.org/wiki/One-time_password" TargetMode="External"/><Relationship Id="rId6" Type="http://schemas.openxmlformats.org/officeDocument/2006/relationships/hyperlink" Target="https://en.wikipedia.org/wiki/One-time_password" TargetMode="External"/><Relationship Id="rId7" Type="http://schemas.openxmlformats.org/officeDocument/2006/relationships/hyperlink" Target="https://en.wikipedia.org/wiki/HMAC-based_one-time_password_algorithm" TargetMode="External"/><Relationship Id="rId8" Type="http://schemas.openxmlformats.org/officeDocument/2006/relationships/hyperlink" Target="https://en.wikipedia.org/wiki/HMAC-based_one-time_password_algorith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0a48fb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0a48fb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drawbacks to all methods. But a fact is that to be </a:t>
            </a:r>
            <a:r>
              <a:rPr lang="en"/>
              <a:t>secure is to be annoyed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eb90845fd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eb90845fd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drawbacks to all methods. But a fact is that to be secure is to be annoyed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70447529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70447529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drawbacks to all methods. But a fact is that to be secure is to be annoyed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b1e04a9ee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b1e04a9ee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must have device and device must be functional (batteries, screen working, app not corrupt) </a:t>
            </a:r>
            <a:r>
              <a:rPr lang="en" sz="1400">
                <a:solidFill>
                  <a:srgbClr val="001633"/>
                </a:solidFill>
                <a:latin typeface="Montserrat"/>
                <a:ea typeface="Montserrat"/>
                <a:cs typeface="Montserrat"/>
                <a:sym typeface="Montserrat"/>
              </a:rPr>
              <a:t>“</a:t>
            </a:r>
            <a:r>
              <a:rPr b="1" lang="en" u="sng">
                <a:solidFill>
                  <a:srgbClr val="FF00FF"/>
                </a:solidFill>
                <a:hlinkClick r:id="rId2">
                  <a:extLst>
                    <a:ext uri="{A12FA001-AC4F-418D-AE19-62706E023703}">
                      <ahyp:hlinkClr val="tx"/>
                    </a:ext>
                  </a:extLst>
                </a:hlinkClick>
              </a:rPr>
              <a:t>Time-based one-time password</a:t>
            </a:r>
            <a:r>
              <a:rPr lang="en">
                <a:solidFill>
                  <a:schemeClr val="dk1"/>
                </a:solidFill>
              </a:rPr>
              <a:t> (</a:t>
            </a:r>
            <a:r>
              <a:rPr b="1" lang="en">
                <a:solidFill>
                  <a:schemeClr val="dk1"/>
                </a:solidFill>
              </a:rPr>
              <a:t>TOTP</a:t>
            </a:r>
            <a:r>
              <a:rPr lang="en">
                <a:solidFill>
                  <a:schemeClr val="dk1"/>
                </a:solidFill>
              </a:rPr>
              <a:t>) is a</a:t>
            </a:r>
            <a:r>
              <a:rPr lang="en">
                <a:solidFill>
                  <a:schemeClr val="dk1"/>
                </a:solidFill>
                <a:uFill>
                  <a:noFill/>
                </a:uFill>
                <a:hlinkClick r:id="rId3">
                  <a:extLst>
                    <a:ext uri="{A12FA001-AC4F-418D-AE19-62706E023703}">
                      <ahyp:hlinkClr val="tx"/>
                    </a:ext>
                  </a:extLst>
                </a:hlinkClick>
              </a:rPr>
              <a:t> </a:t>
            </a:r>
            <a:r>
              <a:rPr lang="en" u="sng">
                <a:solidFill>
                  <a:srgbClr val="FF00FF"/>
                </a:solidFill>
                <a:hlinkClick r:id="rId4">
                  <a:extLst>
                    <a:ext uri="{A12FA001-AC4F-418D-AE19-62706E023703}">
                      <ahyp:hlinkClr val="tx"/>
                    </a:ext>
                  </a:extLst>
                </a:hlinkClick>
              </a:rPr>
              <a:t>computer algorithm</a:t>
            </a:r>
            <a:r>
              <a:rPr lang="en">
                <a:solidFill>
                  <a:schemeClr val="dk1"/>
                </a:solidFill>
              </a:rPr>
              <a:t> that generates a</a:t>
            </a:r>
            <a:r>
              <a:rPr lang="en">
                <a:solidFill>
                  <a:schemeClr val="dk1"/>
                </a:solidFill>
                <a:uFill>
                  <a:noFill/>
                </a:uFill>
                <a:hlinkClick r:id="rId5">
                  <a:extLst>
                    <a:ext uri="{A12FA001-AC4F-418D-AE19-62706E023703}">
                      <ahyp:hlinkClr val="tx"/>
                    </a:ext>
                  </a:extLst>
                </a:hlinkClick>
              </a:rPr>
              <a:t> </a:t>
            </a:r>
            <a:r>
              <a:rPr lang="en" u="sng">
                <a:solidFill>
                  <a:srgbClr val="FF00FF"/>
                </a:solidFill>
                <a:hlinkClick r:id="rId6">
                  <a:extLst>
                    <a:ext uri="{A12FA001-AC4F-418D-AE19-62706E023703}">
                      <ahyp:hlinkClr val="tx"/>
                    </a:ext>
                  </a:extLst>
                </a:hlinkClick>
              </a:rPr>
              <a:t>one-time password</a:t>
            </a:r>
            <a:r>
              <a:rPr lang="en">
                <a:solidFill>
                  <a:schemeClr val="dk1"/>
                </a:solidFill>
              </a:rPr>
              <a:t> (OTP) using the current time as a source of uniqueness. As an extension of the</a:t>
            </a:r>
            <a:r>
              <a:rPr lang="en">
                <a:solidFill>
                  <a:schemeClr val="dk1"/>
                </a:solidFill>
                <a:uFill>
                  <a:noFill/>
                </a:uFill>
                <a:hlinkClick r:id="rId7">
                  <a:extLst>
                    <a:ext uri="{A12FA001-AC4F-418D-AE19-62706E023703}">
                      <ahyp:hlinkClr val="tx"/>
                    </a:ext>
                  </a:extLst>
                </a:hlinkClick>
              </a:rPr>
              <a:t> </a:t>
            </a:r>
            <a:r>
              <a:rPr lang="en" u="sng">
                <a:solidFill>
                  <a:srgbClr val="FF00FF"/>
                </a:solidFill>
                <a:hlinkClick r:id="rId8">
                  <a:extLst>
                    <a:ext uri="{A12FA001-AC4F-418D-AE19-62706E023703}">
                      <ahyp:hlinkClr val="tx"/>
                    </a:ext>
                  </a:extLst>
                </a:hlinkClick>
              </a:rPr>
              <a:t>HMAC-based one-time password algorithm</a:t>
            </a:r>
            <a:r>
              <a:rPr lang="en">
                <a:solidFill>
                  <a:schemeClr val="dk1"/>
                </a:solidFill>
              </a:rPr>
              <a:t> (HOTP), it has been adopted as</a:t>
            </a:r>
            <a:r>
              <a:rPr lang="en">
                <a:solidFill>
                  <a:schemeClr val="dk1"/>
                </a:solidFill>
                <a:uFill>
                  <a:noFill/>
                </a:uFill>
                <a:hlinkClick r:id="rId9">
                  <a:extLst>
                    <a:ext uri="{A12FA001-AC4F-418D-AE19-62706E023703}">
                      <ahyp:hlinkClr val="tx"/>
                    </a:ext>
                  </a:extLst>
                </a:hlinkClick>
              </a:rPr>
              <a:t> </a:t>
            </a:r>
            <a:r>
              <a:rPr lang="en" u="sng">
                <a:solidFill>
                  <a:srgbClr val="FF00FF"/>
                </a:solidFill>
                <a:hlinkClick r:id="rId10">
                  <a:extLst>
                    <a:ext uri="{A12FA001-AC4F-418D-AE19-62706E023703}">
                      <ahyp:hlinkClr val="tx"/>
                    </a:ext>
                  </a:extLst>
                </a:hlinkClick>
              </a:rPr>
              <a:t>Internet Engineering Task Force</a:t>
            </a:r>
            <a:r>
              <a:rPr lang="en">
                <a:solidFill>
                  <a:schemeClr val="dk1"/>
                </a:solidFill>
              </a:rPr>
              <a:t> (IETF) standard</a:t>
            </a:r>
            <a:r>
              <a:rPr lang="en">
                <a:solidFill>
                  <a:schemeClr val="dk1"/>
                </a:solidFill>
                <a:uFill>
                  <a:noFill/>
                </a:uFill>
                <a:hlinkClick r:id="rId11">
                  <a:extLst>
                    <a:ext uri="{A12FA001-AC4F-418D-AE19-62706E023703}">
                      <ahyp:hlinkClr val="tx"/>
                    </a:ext>
                  </a:extLst>
                </a:hlinkClick>
              </a:rPr>
              <a:t> </a:t>
            </a:r>
            <a:r>
              <a:rPr lang="en" u="sng">
                <a:solidFill>
                  <a:srgbClr val="FF00FF"/>
                </a:solidFill>
                <a:hlinkClick r:id="rId12">
                  <a:extLst>
                    <a:ext uri="{A12FA001-AC4F-418D-AE19-62706E023703}">
                      <ahyp:hlinkClr val="tx"/>
                    </a:ext>
                  </a:extLst>
                </a:hlinkClick>
              </a:rPr>
              <a:t>RFC</a:t>
            </a:r>
            <a:r>
              <a:rPr lang="en">
                <a:solidFill>
                  <a:schemeClr val="dk1"/>
                </a:solidFill>
              </a:rPr>
              <a:t> </a:t>
            </a:r>
            <a:r>
              <a:rPr lang="en" u="sng">
                <a:solidFill>
                  <a:srgbClr val="FF00FF"/>
                </a:solidFill>
                <a:hlinkClick r:id="rId13">
                  <a:extLst>
                    <a:ext uri="{A12FA001-AC4F-418D-AE19-62706E023703}">
                      <ahyp:hlinkClr val="tx"/>
                    </a:ext>
                  </a:extLst>
                </a:hlinkClick>
              </a:rPr>
              <a:t>6238</a:t>
            </a:r>
            <a:r>
              <a:rPr lang="en">
                <a:solidFill>
                  <a:schemeClr val="dk1"/>
                </a:solidFill>
              </a:rPr>
              <a:t>.</a:t>
            </a:r>
            <a:r>
              <a:rPr baseline="30000" lang="en" u="sng">
                <a:solidFill>
                  <a:srgbClr val="FF00FF"/>
                </a:solidFill>
                <a:hlinkClick r:id="rId14">
                  <a:extLst>
                    <a:ext uri="{A12FA001-AC4F-418D-AE19-62706E023703}">
                      <ahyp:hlinkClr val="tx"/>
                    </a:ext>
                  </a:extLst>
                </a:hlinkClick>
              </a:rPr>
              <a:t>[1]</a:t>
            </a:r>
            <a:r>
              <a:rPr lang="en" sz="1200">
                <a:solidFill>
                  <a:srgbClr val="001633"/>
                </a:solidFill>
                <a:latin typeface="Montserrat"/>
                <a:ea typeface="Montserrat"/>
                <a:cs typeface="Montserrat"/>
                <a:sym typeface="Montserrat"/>
              </a:rPr>
              <a: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d70447529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d70447529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must have device and device must be functional (batteries, screen working, app not corrupt)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beb300101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beb300101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Dongle hell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70447529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70447529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Dongle hell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b1e04a9ee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eb1e04a9ee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Dongle hell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d70447529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d7044752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Dongle hell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7044752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7044752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Dongle hell</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307a52629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307a52629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70a48fb4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70a48fb4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db1e9f5eb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db1e9f5eb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Help users understand “how to find ALL accounts”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bd5c9b4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ebd5c9b4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Gaming platforms … </a:t>
            </a:r>
            <a:endParaRPr/>
          </a:p>
          <a:p>
            <a:pPr indent="0" lvl="0" marL="0" rtl="0" algn="l">
              <a:spcBef>
                <a:spcPts val="0"/>
              </a:spcBef>
              <a:spcAft>
                <a:spcPts val="0"/>
              </a:spcAft>
              <a:buNone/>
            </a:pPr>
            <a:r>
              <a:rPr lang="en"/>
              <a:t>And video/music streaming  …</a:t>
            </a:r>
            <a:endParaRPr/>
          </a:p>
          <a:p>
            <a:pPr indent="0" lvl="0" marL="0" rtl="0" algn="l">
              <a:spcBef>
                <a:spcPts val="0"/>
              </a:spcBef>
              <a:spcAft>
                <a:spcPts val="0"/>
              </a:spcAft>
              <a:buNone/>
            </a:pPr>
            <a:r>
              <a:rPr lang="en"/>
              <a:t>But really … everything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0a48fb4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0a48fb4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Gaming platforms … </a:t>
            </a:r>
            <a:endParaRPr/>
          </a:p>
          <a:p>
            <a:pPr indent="0" lvl="0" marL="0" rtl="0" algn="l">
              <a:spcBef>
                <a:spcPts val="0"/>
              </a:spcBef>
              <a:spcAft>
                <a:spcPts val="0"/>
              </a:spcAft>
              <a:buNone/>
            </a:pPr>
            <a:r>
              <a:rPr lang="en"/>
              <a:t>And video/music streaming  …</a:t>
            </a:r>
            <a:endParaRPr/>
          </a:p>
          <a:p>
            <a:pPr indent="0" lvl="0" marL="0" rtl="0" algn="l">
              <a:spcBef>
                <a:spcPts val="0"/>
              </a:spcBef>
              <a:spcAft>
                <a:spcPts val="0"/>
              </a:spcAft>
              <a:buNone/>
            </a:pPr>
            <a:r>
              <a:rPr lang="en"/>
              <a:t>But really … everything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b1e9f5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b1e9f5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70a48fb43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70a48fb43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23092aa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23092aa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b1e04a9e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b1e04a9e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07a52629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07a52629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b1e9f5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db1e9f5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d70447529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d70447529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eb90845fd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eb90845fd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70447529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70447529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0" name="Google Shape;10;p2"/>
          <p:cNvSpPr txBox="1"/>
          <p:nvPr/>
        </p:nvSpPr>
        <p:spPr>
          <a:xfrm>
            <a:off x="8380198" y="4669148"/>
            <a:ext cx="709500" cy="372600"/>
          </a:xfrm>
          <a:prstGeom prst="rect">
            <a:avLst/>
          </a:prstGeom>
          <a:noFill/>
          <a:ln>
            <a:noFill/>
          </a:ln>
        </p:spPr>
        <p:txBody>
          <a:bodyPr anchorCtr="0" anchor="ctr" bIns="45700" lIns="45700" spcFirstLastPara="1" rIns="91425" wrap="square" tIns="45700">
            <a:noAutofit/>
          </a:bodyPr>
          <a:lstStyle/>
          <a:p>
            <a:pPr indent="0" lvl="0" marL="0" rtl="0" algn="l">
              <a:spcBef>
                <a:spcPts val="0"/>
              </a:spcBef>
              <a:spcAft>
                <a:spcPts val="0"/>
              </a:spcAft>
              <a:buNone/>
            </a:pPr>
            <a:fld id="{00000000-1234-1234-1234-123412341234}" type="slidenum">
              <a:rPr lang="en" sz="1200">
                <a:solidFill>
                  <a:srgbClr val="2C2C2C"/>
                </a:solidFill>
                <a:latin typeface="Corbel"/>
                <a:ea typeface="Corbel"/>
                <a:cs typeface="Corbel"/>
                <a:sym typeface="Corbel"/>
              </a:rPr>
              <a:t>‹#›</a:t>
            </a:fld>
            <a:endParaRPr sz="1200">
              <a:solidFill>
                <a:srgbClr val="2C2C2C"/>
              </a:solidFill>
              <a:latin typeface="Corbel"/>
              <a:ea typeface="Corbel"/>
              <a:cs typeface="Corbel"/>
              <a:sym typeface="Corbel"/>
            </a:endParaRPr>
          </a:p>
        </p:txBody>
      </p:sp>
      <p:sp>
        <p:nvSpPr>
          <p:cNvPr id="11" name="Google Shape;11;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600"/>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2" name="Google Shape;12;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 name="Google Shape;13;p2"/>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14" name="Google Shape;14;p2"/>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n=-n-done" type="twoColTx">
  <p:cSld name="TITLE_AND_TWO_COLUMNS">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7" name="Google Shape;17;p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 name="Google Shape;18;p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9" name="Google Shape;19;p3"/>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 name="Google Shape;20;p3"/>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1" name="Google Shape;21;p3"/>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 really">
  <p:cSld name="TITLE_AND_TWO_COLUMNS_1">
    <p:bg>
      <p:bgPr>
        <a:solidFill>
          <a:srgbClr val="F3F3F3"/>
        </a:solidFill>
      </p:bgPr>
    </p:bg>
    <p:spTree>
      <p:nvGrpSpPr>
        <p:cNvPr id="22" name="Shape 22"/>
        <p:cNvGrpSpPr/>
        <p:nvPr/>
      </p:nvGrpSpPr>
      <p:grpSpPr>
        <a:xfrm>
          <a:off x="0" y="0"/>
          <a:ext cx="0" cy="0"/>
          <a:chOff x="0" y="0"/>
          <a:chExt cx="0" cy="0"/>
        </a:xfrm>
      </p:grpSpPr>
      <p:sp>
        <p:nvSpPr>
          <p:cNvPr id="23" name="Google Shape;23;p4"/>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24" name="Google Shape;24;p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6" name="Google Shape;26;p4"/>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7" name="Google Shape;27;p4"/>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a:spcBef>
                <a:spcPts val="0"/>
              </a:spcBef>
              <a:spcAft>
                <a:spcPts val="0"/>
              </a:spcAft>
              <a:buClr>
                <a:schemeClr val="lt1"/>
              </a:buClr>
              <a:buSzPts val="1150"/>
              <a:buChar char="●"/>
              <a:defRPr sz="1150">
                <a:solidFill>
                  <a:schemeClr val="lt1"/>
                </a:solidFill>
              </a:defRPr>
            </a:lvl1pPr>
            <a:lvl2pPr indent="-301625" lvl="1" marL="914400">
              <a:spcBef>
                <a:spcPts val="1600"/>
              </a:spcBef>
              <a:spcAft>
                <a:spcPts val="0"/>
              </a:spcAft>
              <a:buClr>
                <a:schemeClr val="lt1"/>
              </a:buClr>
              <a:buSzPts val="1150"/>
              <a:buChar char="○"/>
              <a:defRPr sz="1150">
                <a:solidFill>
                  <a:schemeClr val="lt1"/>
                </a:solidFill>
              </a:defRPr>
            </a:lvl2pPr>
            <a:lvl3pPr indent="-301625" lvl="2" marL="1371600">
              <a:spcBef>
                <a:spcPts val="1600"/>
              </a:spcBef>
              <a:spcAft>
                <a:spcPts val="0"/>
              </a:spcAft>
              <a:buClr>
                <a:schemeClr val="lt1"/>
              </a:buClr>
              <a:buSzPts val="1150"/>
              <a:buChar char="■"/>
              <a:defRPr sz="1150">
                <a:solidFill>
                  <a:schemeClr val="lt1"/>
                </a:solidFill>
              </a:defRPr>
            </a:lvl3pPr>
            <a:lvl4pPr indent="-301625" lvl="3" marL="1828800">
              <a:spcBef>
                <a:spcPts val="1600"/>
              </a:spcBef>
              <a:spcAft>
                <a:spcPts val="0"/>
              </a:spcAft>
              <a:buClr>
                <a:schemeClr val="lt1"/>
              </a:buClr>
              <a:buSzPts val="1150"/>
              <a:buChar char="●"/>
              <a:defRPr sz="1150">
                <a:solidFill>
                  <a:schemeClr val="lt1"/>
                </a:solidFill>
              </a:defRPr>
            </a:lvl4pPr>
            <a:lvl5pPr indent="-301625" lvl="4" marL="2286000">
              <a:spcBef>
                <a:spcPts val="1600"/>
              </a:spcBef>
              <a:spcAft>
                <a:spcPts val="0"/>
              </a:spcAft>
              <a:buClr>
                <a:schemeClr val="lt1"/>
              </a:buClr>
              <a:buSzPts val="1150"/>
              <a:buChar char="○"/>
              <a:defRPr sz="1150">
                <a:solidFill>
                  <a:schemeClr val="lt1"/>
                </a:solidFill>
              </a:defRPr>
            </a:lvl5pPr>
            <a:lvl6pPr indent="-301625" lvl="5" marL="2743200">
              <a:spcBef>
                <a:spcPts val="1600"/>
              </a:spcBef>
              <a:spcAft>
                <a:spcPts val="0"/>
              </a:spcAft>
              <a:buClr>
                <a:schemeClr val="lt1"/>
              </a:buClr>
              <a:buSzPts val="1150"/>
              <a:buChar char="■"/>
              <a:defRPr sz="1150">
                <a:solidFill>
                  <a:schemeClr val="lt1"/>
                </a:solidFill>
              </a:defRPr>
            </a:lvl6pPr>
            <a:lvl7pPr indent="-301625" lvl="6" marL="3200400">
              <a:spcBef>
                <a:spcPts val="1600"/>
              </a:spcBef>
              <a:spcAft>
                <a:spcPts val="0"/>
              </a:spcAft>
              <a:buClr>
                <a:schemeClr val="lt1"/>
              </a:buClr>
              <a:buSzPts val="1150"/>
              <a:buChar char="●"/>
              <a:defRPr sz="1150">
                <a:solidFill>
                  <a:schemeClr val="lt1"/>
                </a:solidFill>
              </a:defRPr>
            </a:lvl7pPr>
            <a:lvl8pPr indent="-301625" lvl="7" marL="3657600">
              <a:spcBef>
                <a:spcPts val="1600"/>
              </a:spcBef>
              <a:spcAft>
                <a:spcPts val="0"/>
              </a:spcAft>
              <a:buClr>
                <a:schemeClr val="lt1"/>
              </a:buClr>
              <a:buSzPts val="1150"/>
              <a:buChar char="○"/>
              <a:defRPr sz="1150">
                <a:solidFill>
                  <a:schemeClr val="lt1"/>
                </a:solidFill>
              </a:defRPr>
            </a:lvl8pPr>
            <a:lvl9pPr indent="-301625" lvl="8" marL="411480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b="1" sz="60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3" name="Google Shape;33;p6"/>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Montserrat ExtraBold"/>
              <a:buNone/>
              <a:defRPr sz="2800">
                <a:solidFill>
                  <a:schemeClr val="accent6"/>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Montserrat"/>
              <a:buChar char="●"/>
              <a:defRPr sz="1800">
                <a:solidFill>
                  <a:schemeClr val="accent6"/>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s://www.ngoisac.org/" TargetMode="External"/><Relationship Id="rId5" Type="http://schemas.openxmlformats.org/officeDocument/2006/relationships/hyperlink" Target="mailto:membership@ngoisac.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slide" Target="/ppt/slides/slide11.xml"/><Relationship Id="rId4" Type="http://schemas.openxmlformats.org/officeDocument/2006/relationships/slide" Target="/ppt/slides/slide15.xml"/><Relationship Id="rId5" Type="http://schemas.openxmlformats.org/officeDocument/2006/relationships/slide" Target="/ppt/slides/slide15.xml"/><Relationship Id="rId6" Type="http://schemas.openxmlformats.org/officeDocument/2006/relationships/slide" Target="/ppt/slides/slide17.xml"/><Relationship Id="rId7"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2fa.directory/us/"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en.wikipedia.org/wiki/SIM_swap_scam" TargetMode="External"/><Relationship Id="rId4" Type="http://schemas.openxmlformats.org/officeDocument/2006/relationships/hyperlink" Target="https://en.wikipedia.org/wiki/SIM_card" TargetMode="External"/><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2fa.directory/us/" TargetMode="External"/><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4.jpg"/></Relationships>
</file>

<file path=ppt/slides/_rels/slide14.xml.rels><?xml version="1.0" encoding="UTF-8" standalone="yes"?><Relationships xmlns="http://schemas.openxmlformats.org/package/2006/relationships"><Relationship Id="rId11" Type="http://schemas.openxmlformats.org/officeDocument/2006/relationships/hyperlink" Target="https://en.wikipedia.org/wiki/Internet_Engineering_Task_Force" TargetMode="External"/><Relationship Id="rId10" Type="http://schemas.openxmlformats.org/officeDocument/2006/relationships/hyperlink" Target="https://en.wikipedia.org/wiki/Internet_Engineering_Task_Force" TargetMode="External"/><Relationship Id="rId13" Type="http://schemas.openxmlformats.org/officeDocument/2006/relationships/hyperlink" Target="https://en.wikipedia.org/wiki/RFC_(identifier)" TargetMode="External"/><Relationship Id="rId12" Type="http://schemas.openxmlformats.org/officeDocument/2006/relationships/hyperlink" Target="https://en.wikipedia.org/wiki/RFC_(identifier)"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en.wikipedia.org/wiki/Time-based_one-time_password" TargetMode="External"/><Relationship Id="rId4" Type="http://schemas.openxmlformats.org/officeDocument/2006/relationships/hyperlink" Target="https://en.wikipedia.org/wiki/Computer_algorithm" TargetMode="External"/><Relationship Id="rId9" Type="http://schemas.openxmlformats.org/officeDocument/2006/relationships/hyperlink" Target="https://en.wikipedia.org/wiki/HMAC-based_one-time_password_algorithm" TargetMode="External"/><Relationship Id="rId15" Type="http://schemas.openxmlformats.org/officeDocument/2006/relationships/hyperlink" Target="https://en.wikipedia.org/wiki/Time-based_one-time_password#cite_note-RFC6238-1" TargetMode="External"/><Relationship Id="rId14" Type="http://schemas.openxmlformats.org/officeDocument/2006/relationships/hyperlink" Target="https://datatracker.ietf.org/doc/html/rfc6238" TargetMode="External"/><Relationship Id="rId17" Type="http://schemas.openxmlformats.org/officeDocument/2006/relationships/image" Target="../media/image7.png"/><Relationship Id="rId16" Type="http://schemas.openxmlformats.org/officeDocument/2006/relationships/image" Target="../media/image17.png"/><Relationship Id="rId5" Type="http://schemas.openxmlformats.org/officeDocument/2006/relationships/hyperlink" Target="https://en.wikipedia.org/wiki/Computer_algorithm" TargetMode="External"/><Relationship Id="rId6" Type="http://schemas.openxmlformats.org/officeDocument/2006/relationships/hyperlink" Target="https://en.wikipedia.org/wiki/One-time_password" TargetMode="External"/><Relationship Id="rId18" Type="http://schemas.openxmlformats.org/officeDocument/2006/relationships/image" Target="../media/image4.jpg"/><Relationship Id="rId7" Type="http://schemas.openxmlformats.org/officeDocument/2006/relationships/hyperlink" Target="https://en.wikipedia.org/wiki/One-time_password" TargetMode="External"/><Relationship Id="rId8" Type="http://schemas.openxmlformats.org/officeDocument/2006/relationships/hyperlink" Target="https://en.wikipedia.org/wiki/HMAC-based_one-time_password_algorithm" TargetMode="External"/></Relationships>
</file>

<file path=ppt/slides/_rels/slide15.xml.rels><?xml version="1.0" encoding="UTF-8" standalone="yes"?><Relationships xmlns="http://schemas.openxmlformats.org/package/2006/relationships"><Relationship Id="rId20" Type="http://schemas.openxmlformats.org/officeDocument/2006/relationships/hyperlink" Target="https://en.wikipedia.org/wiki/World_Wide_Web_Consortium" TargetMode="External"/><Relationship Id="rId22" Type="http://schemas.openxmlformats.org/officeDocument/2006/relationships/hyperlink" Target="https://en.wikipedia.org/wiki/FIDO_Alliance" TargetMode="External"/><Relationship Id="rId21" Type="http://schemas.openxmlformats.org/officeDocument/2006/relationships/hyperlink" Target="https://en.wikipedia.org/wiki/WebAuthn" TargetMode="External"/><Relationship Id="rId24" Type="http://schemas.openxmlformats.org/officeDocument/2006/relationships/hyperlink" Target="https://en.wikipedia.org/wiki/Client_to_Authenticator_Protocol" TargetMode="External"/><Relationship Id="rId23" Type="http://schemas.openxmlformats.org/officeDocument/2006/relationships/hyperlink" Target="https://en.wikipedia.org/wiki/FIDO_Alliance" TargetMode="External"/><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en.wikipedia.org/wiki/Universal_2nd_Factor" TargetMode="External"/><Relationship Id="rId4" Type="http://schemas.openxmlformats.org/officeDocument/2006/relationships/hyperlink" Target="https://en.wikipedia.org/wiki/Two-factor_authentication" TargetMode="External"/><Relationship Id="rId9" Type="http://schemas.openxmlformats.org/officeDocument/2006/relationships/hyperlink" Target="https://en.wikipedia.org/wiki/Near-field_communication" TargetMode="External"/><Relationship Id="rId26" Type="http://schemas.openxmlformats.org/officeDocument/2006/relationships/hyperlink" Target="https://en.wikipedia.org/wiki/Universal_2nd_Factor#cite_note-6" TargetMode="External"/><Relationship Id="rId25" Type="http://schemas.openxmlformats.org/officeDocument/2006/relationships/hyperlink" Target="https://en.wikipedia.org/wiki/Client_to_Authenticator_Protocol" TargetMode="External"/><Relationship Id="rId28" Type="http://schemas.openxmlformats.org/officeDocument/2006/relationships/hyperlink" Target="https://www.yubico.com/why-yubico/secure-it-forward/" TargetMode="External"/><Relationship Id="rId27" Type="http://schemas.openxmlformats.org/officeDocument/2006/relationships/hyperlink" Target="https://www.dongleauth.com/" TargetMode="External"/><Relationship Id="rId5" Type="http://schemas.openxmlformats.org/officeDocument/2006/relationships/hyperlink" Target="https://en.wikipedia.org/wiki/Two-factor_authentication" TargetMode="External"/><Relationship Id="rId6" Type="http://schemas.openxmlformats.org/officeDocument/2006/relationships/hyperlink" Target="https://en.wikipedia.org/wiki/Universal_Serial_Bus" TargetMode="External"/><Relationship Id="rId29" Type="http://schemas.openxmlformats.org/officeDocument/2006/relationships/image" Target="../media/image17.png"/><Relationship Id="rId7" Type="http://schemas.openxmlformats.org/officeDocument/2006/relationships/hyperlink" Target="https://en.wikipedia.org/wiki/Universal_Serial_Bus" TargetMode="External"/><Relationship Id="rId8" Type="http://schemas.openxmlformats.org/officeDocument/2006/relationships/hyperlink" Target="https://en.wikipedia.org/wiki/Near-field_communication" TargetMode="External"/><Relationship Id="rId30" Type="http://schemas.openxmlformats.org/officeDocument/2006/relationships/image" Target="../media/image10.png"/><Relationship Id="rId11" Type="http://schemas.openxmlformats.org/officeDocument/2006/relationships/hyperlink" Target="https://en.wikipedia.org/wiki/Smart_card" TargetMode="External"/><Relationship Id="rId10" Type="http://schemas.openxmlformats.org/officeDocument/2006/relationships/hyperlink" Target="https://en.wikipedia.org/wiki/Smart_card" TargetMode="External"/><Relationship Id="rId13" Type="http://schemas.openxmlformats.org/officeDocument/2006/relationships/hyperlink" Target="https://en.wikipedia.org/wiki/Universal_2nd_Factor#cite_note-Using_Security_Key-2" TargetMode="External"/><Relationship Id="rId12" Type="http://schemas.openxmlformats.org/officeDocument/2006/relationships/hyperlink" Target="https://en.wikipedia.org/wiki/Universal_2nd_Factor#cite_note-Google_security_keys-1" TargetMode="External"/><Relationship Id="rId15" Type="http://schemas.openxmlformats.org/officeDocument/2006/relationships/hyperlink" Target="https://en.wikipedia.org/wiki/Universal_2nd_Factor#cite_note-FIDO_Universal_2nd_Factor-4" TargetMode="External"/><Relationship Id="rId14" Type="http://schemas.openxmlformats.org/officeDocument/2006/relationships/hyperlink" Target="https://en.wikipedia.org/wiki/Universal_2nd_Factor#cite_note-USB_key_drive_could_remove_the_hassles-3" TargetMode="External"/><Relationship Id="rId17" Type="http://schemas.openxmlformats.org/officeDocument/2006/relationships/hyperlink" Target="https://en.wikipedia.org/wiki/FIDO2_Project" TargetMode="External"/><Relationship Id="rId16" Type="http://schemas.openxmlformats.org/officeDocument/2006/relationships/hyperlink" Target="https://en.wikipedia.org/wiki/Universal_2nd_Factor#cite_note-Google_Wants_To_Make_Passwords_Obsolete-5" TargetMode="External"/><Relationship Id="rId19" Type="http://schemas.openxmlformats.org/officeDocument/2006/relationships/hyperlink" Target="https://en.wikipedia.org/wiki/World_Wide_Web_Consortium" TargetMode="External"/><Relationship Id="rId18" Type="http://schemas.openxmlformats.org/officeDocument/2006/relationships/hyperlink" Target="https://en.wikipedia.org/wiki/FIDO2_Project"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0" Type="http://schemas.openxmlformats.org/officeDocument/2006/relationships/hyperlink" Target="https://passkeys.directory/" TargetMode="External"/><Relationship Id="rId22" Type="http://schemas.openxmlformats.org/officeDocument/2006/relationships/image" Target="../media/image17.png"/><Relationship Id="rId21" Type="http://schemas.openxmlformats.org/officeDocument/2006/relationships/hyperlink" Target="https://www.yubico.com/why-yubico/secure-it-forward/" TargetMode="External"/><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en.wikipedia.org/wiki/WebAuthn" TargetMode="External"/><Relationship Id="rId9" Type="http://schemas.openxmlformats.org/officeDocument/2006/relationships/hyperlink" Target="https://en.wikipedia.org/wiki/WebAuthn#cite_note-W3C-WebAuthn-Level-1-1" TargetMode="External"/><Relationship Id="rId5" Type="http://schemas.openxmlformats.org/officeDocument/2006/relationships/hyperlink" Target="https://en.wikipedia.org/wiki/Web_standard" TargetMode="External"/><Relationship Id="rId6" Type="http://schemas.openxmlformats.org/officeDocument/2006/relationships/hyperlink" Target="https://en.wikipedia.org/wiki/Web_standard" TargetMode="External"/><Relationship Id="rId7" Type="http://schemas.openxmlformats.org/officeDocument/2006/relationships/hyperlink" Target="https://en.wikipedia.org/wiki/World_Wide_Web_Consortium" TargetMode="External"/><Relationship Id="rId8" Type="http://schemas.openxmlformats.org/officeDocument/2006/relationships/hyperlink" Target="https://en.wikipedia.org/wiki/World_Wide_Web_Consortium" TargetMode="External"/><Relationship Id="rId11" Type="http://schemas.openxmlformats.org/officeDocument/2006/relationships/hyperlink" Target="https://en.wikipedia.org/wiki/WebAuthn#cite_note-3" TargetMode="External"/><Relationship Id="rId10" Type="http://schemas.openxmlformats.org/officeDocument/2006/relationships/hyperlink" Target="https://en.wikipedia.org/wiki/WebAuthn#cite_note-2" TargetMode="External"/><Relationship Id="rId13" Type="http://schemas.openxmlformats.org/officeDocument/2006/relationships/hyperlink" Target="https://en.wikipedia.org/wiki/FIDO_Alliance#FIDO2" TargetMode="External"/><Relationship Id="rId12" Type="http://schemas.openxmlformats.org/officeDocument/2006/relationships/hyperlink" Target="https://en.wikipedia.org/wiki/FIDO_Alliance#FIDO2" TargetMode="External"/><Relationship Id="rId15" Type="http://schemas.openxmlformats.org/officeDocument/2006/relationships/hyperlink" Target="https://en.wikipedia.org/wiki/FIDO_Alliance" TargetMode="External"/><Relationship Id="rId14" Type="http://schemas.openxmlformats.org/officeDocument/2006/relationships/hyperlink" Target="https://en.wikipedia.org/wiki/FIDO_Alliance" TargetMode="External"/><Relationship Id="rId17" Type="http://schemas.openxmlformats.org/officeDocument/2006/relationships/hyperlink" Target="https://en.wikipedia.org/wiki/Public-key_cryptography" TargetMode="External"/><Relationship Id="rId16" Type="http://schemas.openxmlformats.org/officeDocument/2006/relationships/hyperlink" Target="https://en.wikipedia.org/wiki/WebAuthn#cite_note-fido2-4" TargetMode="External"/><Relationship Id="rId19" Type="http://schemas.openxmlformats.org/officeDocument/2006/relationships/hyperlink" Target="https://en.wikipedia.org/wiki/WebAuthn#cite_note-5" TargetMode="External"/><Relationship Id="rId18" Type="http://schemas.openxmlformats.org/officeDocument/2006/relationships/hyperlink" Target="https://en.wikipedia.org/wiki/Public-key_cryptograph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earn.microsoft.com/en-us/microsoft-365/admin/security-and-compliance/set-up-multi-factor-authentication?view=o365-worldwide" TargetMode="External"/><Relationship Id="rId4" Type="http://schemas.openxmlformats.org/officeDocument/2006/relationships/hyperlink" Target="https://support.google.com/a/answer/9176657?hl=en" TargetMode="External"/><Relationship Id="rId5" Type="http://schemas.openxmlformats.org/officeDocument/2006/relationships/hyperlink" Target="https://docs.aws.amazon.com/singlesignon/latest/userguide/how-to-configure-mfa-device-enforcement.html" TargetMode="External"/><Relationship Id="rId6" Type="http://schemas.openxmlformats.org/officeDocument/2006/relationships/hyperlink" Target="https://slack.com/help/articles/212221668-Mandatory-workspace-two-factor-authentication-" TargetMode="External"/></Relationships>
</file>

<file path=ppt/slides/_rels/slide23.xml.rels><?xml version="1.0" encoding="UTF-8" standalone="yes"?><Relationships xmlns="http://schemas.openxmlformats.org/package/2006/relationships"><Relationship Id="rId40" Type="http://schemas.openxmlformats.org/officeDocument/2006/relationships/hyperlink" Target="https://www.linkedin.com/help/linkedin/answer/a1381088/" TargetMode="External"/><Relationship Id="rId20" Type="http://schemas.openxmlformats.org/officeDocument/2006/relationships/hyperlink" Target="https://privatebank.jpmorgan.com/nam/en/about-us/online-tools/how-to-pages/two-step-verification" TargetMode="External"/><Relationship Id="rId42" Type="http://schemas.openxmlformats.org/officeDocument/2006/relationships/hyperlink" Target="https://one.walmart.com/content/usone/en_us/company/programs/home2SV.html" TargetMode="External"/><Relationship Id="rId41" Type="http://schemas.openxmlformats.org/officeDocument/2006/relationships/hyperlink" Target="https://www.amazon.com/gp/help/customer/display.html?nodeId=G3PWZPU52FKN7PW4" TargetMode="External"/><Relationship Id="rId22" Type="http://schemas.openxmlformats.org/officeDocument/2006/relationships/hyperlink" Target="https://www.wellsfargo.com/privacy-security/fraud/articles/two-factor-authentication/" TargetMode="External"/><Relationship Id="rId21" Type="http://schemas.openxmlformats.org/officeDocument/2006/relationships/hyperlink" Target="https://www.bankofamerica.com/security-center/online-banking/" TargetMode="External"/><Relationship Id="rId43" Type="http://schemas.openxmlformats.org/officeDocument/2006/relationships/hyperlink" Target="https://security.target.com/two-factor-auth/" TargetMode="External"/><Relationship Id="rId24" Type="http://schemas.openxmlformats.org/officeDocument/2006/relationships/hyperlink" Target="https://www.pnc.com/en/security-privacy/added-layer-security.html" TargetMode="External"/><Relationship Id="rId23" Type="http://schemas.openxmlformats.org/officeDocument/2006/relationships/hyperlink" Target="https://online.citi.com/US/ag/security-center"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www.google.com/account/about/passkeys/" TargetMode="External"/><Relationship Id="rId4" Type="http://schemas.openxmlformats.org/officeDocument/2006/relationships/hyperlink" Target="https://support.apple.com/guide/mac-help/create-a-passkey-mchl4af65d1a/mac" TargetMode="External"/><Relationship Id="rId9" Type="http://schemas.openxmlformats.org/officeDocument/2006/relationships/hyperlink" Target="https://www.godaddy.com/help/enable-2-step-verification-7502" TargetMode="External"/><Relationship Id="rId26" Type="http://schemas.openxmlformats.org/officeDocument/2006/relationships/hyperlink" Target="https://www.capitalone.com/digital/mobile-app-verification/" TargetMode="External"/><Relationship Id="rId25" Type="http://schemas.openxmlformats.org/officeDocument/2006/relationships/hyperlink" Target="https://www.truist.com/truist-authenticator-app" TargetMode="External"/><Relationship Id="rId28" Type="http://schemas.openxmlformats.org/officeDocument/2006/relationships/hyperlink" Target="https://help.venmo.com/hc/en-us/articles/217532397-Login-Security" TargetMode="External"/><Relationship Id="rId27" Type="http://schemas.openxmlformats.org/officeDocument/2006/relationships/hyperlink" Target="https://www.paypal.com/us/cshelp/article/what-is-2-step-verification-and-how-do-i-turn-it-on-or-off-help167" TargetMode="External"/><Relationship Id="rId5" Type="http://schemas.openxmlformats.org/officeDocument/2006/relationships/hyperlink" Target="https://support.microsoft.com/en-us/account-billing/signing-in-with-a-passkey-09a49a86-ca47-406c-8acc-ed0e3c852c6d" TargetMode="External"/><Relationship Id="rId6" Type="http://schemas.openxmlformats.org/officeDocument/2006/relationships/hyperlink" Target="https://aws.amazon.com/iam/features/mfa/" TargetMode="External"/><Relationship Id="rId29" Type="http://schemas.openxmlformats.org/officeDocument/2006/relationships/hyperlink" Target="https://www.zellepay.com/financial-education/pay-it-safe/resources-tips-safe-payments" TargetMode="External"/><Relationship Id="rId7" Type="http://schemas.openxmlformats.org/officeDocument/2006/relationships/hyperlink" Target="https://safety.google/authentication/" TargetMode="External"/><Relationship Id="rId8" Type="http://schemas.openxmlformats.org/officeDocument/2006/relationships/hyperlink" Target="https://learn.microsoft.com/en-us/entra/identity/authentication/concept-mfa-howitworks" TargetMode="External"/><Relationship Id="rId31" Type="http://schemas.openxmlformats.org/officeDocument/2006/relationships/hyperlink" Target="https://www.rippling.com/blog/how-rippling-runs-it-yubikeys" TargetMode="External"/><Relationship Id="rId30" Type="http://schemas.openxmlformats.org/officeDocument/2006/relationships/hyperlink" Target="https://support.adp.com/netsecure/pages/pub/whats_new9_0/phase2/en_us/whats_new_2.htm" TargetMode="External"/><Relationship Id="rId11" Type="http://schemas.openxmlformats.org/officeDocument/2006/relationships/hyperlink" Target="https://support.google.com/accounts/answer/185839" TargetMode="External"/><Relationship Id="rId33" Type="http://schemas.openxmlformats.org/officeDocument/2006/relationships/hyperlink" Target="https://quickbooks.intuit.com/learn-support/en-us/help-article/security-risk/verify-account-multi-factor-authentication/L2Xp0GNiT_US_en_US" TargetMode="External"/><Relationship Id="rId10" Type="http://schemas.openxmlformats.org/officeDocument/2006/relationships/hyperlink" Target="https://www.namecheap.com/security/2fa-two-factor-authentication/" TargetMode="External"/><Relationship Id="rId32" Type="http://schemas.openxmlformats.org/officeDocument/2006/relationships/hyperlink" Target="https://support.gusto.com/article/106622317100000/Set-up-manage-and-troubleshoot-2-step-verification" TargetMode="External"/><Relationship Id="rId13" Type="http://schemas.openxmlformats.org/officeDocument/2006/relationships/hyperlink" Target="https://proton.me/support/two-factor-authentication-2fa" TargetMode="External"/><Relationship Id="rId35" Type="http://schemas.openxmlformats.org/officeDocument/2006/relationships/hyperlink" Target="https://help.instagram.com/566810106808145" TargetMode="External"/><Relationship Id="rId12" Type="http://schemas.openxmlformats.org/officeDocument/2006/relationships/hyperlink" Target="https://support.microsoft.com/en-us/office/2-step-authentication-f4ac126a-f6eb-464e-abdc-ec956e279e10" TargetMode="External"/><Relationship Id="rId34" Type="http://schemas.openxmlformats.org/officeDocument/2006/relationships/hyperlink" Target="https://www.facebook.com/help/148233965247823" TargetMode="External"/><Relationship Id="rId15" Type="http://schemas.openxmlformats.org/officeDocument/2006/relationships/hyperlink" Target="https://myvpostpay.verizon.com/ui/acct/secure/profile/security/enhancedauth?_gl=1*zjwqse*_ga*MTUwMzI5ODYwNy4xNzIwNzI5MTA5*_ga_12R1DX1LX7*MTcyMDcyOTExMC4xLjEuMTcyMDcyOTEyNC40Ni4wLjA." TargetMode="External"/><Relationship Id="rId37" Type="http://schemas.openxmlformats.org/officeDocument/2006/relationships/hyperlink" Target="https://support.tiktok.com/en/safety-hc/account-and-user-safety/account-safety" TargetMode="External"/><Relationship Id="rId14" Type="http://schemas.openxmlformats.org/officeDocument/2006/relationships/hyperlink" Target="https://help.yahoo.com/kb/SLN5013.html" TargetMode="External"/><Relationship Id="rId36" Type="http://schemas.openxmlformats.org/officeDocument/2006/relationships/hyperlink" Target="https://help.snapchat.com/hc/en-us/articles/7012304106644-How-do-I-set-up-Two-Factor-Authentication-2FA-on-Snapchat-with-SMS" TargetMode="External"/><Relationship Id="rId17" Type="http://schemas.openxmlformats.org/officeDocument/2006/relationships/hyperlink" Target="https://www.att.com/support/article/my-account/KM1011822" TargetMode="External"/><Relationship Id="rId39" Type="http://schemas.openxmlformats.org/officeDocument/2006/relationships/hyperlink" Target="https://faq.whatsapp.com/1278661612895630/?locale=en_US" TargetMode="External"/><Relationship Id="rId16" Type="http://schemas.openxmlformats.org/officeDocument/2006/relationships/hyperlink" Target="https://www.t-mobile.com/support/account/set-up-and-manage-your-t-mobile-id#heading4" TargetMode="External"/><Relationship Id="rId38" Type="http://schemas.openxmlformats.org/officeDocument/2006/relationships/hyperlink" Target="https://safety.google/authentication/" TargetMode="External"/><Relationship Id="rId19" Type="http://schemas.openxmlformats.org/officeDocument/2006/relationships/hyperlink" Target="https://www.mintmobile.com/help/how-do-i-set-up-two-factor-authentification/" TargetMode="External"/><Relationship Id="rId18" Type="http://schemas.openxmlformats.org/officeDocument/2006/relationships/hyperlink" Target="https://www.uscellular.com/support/faq/myaccoun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mailto:timball@ngoisac.org" TargetMode="External"/><Relationship Id="rId4" Type="http://schemas.openxmlformats.org/officeDocument/2006/relationships/hyperlink" Target="https://www.ngoisac.org/" TargetMode="External"/><Relationship Id="rId5" Type="http://schemas.openxmlformats.org/officeDocument/2006/relationships/hyperlink" Target="mailto:membership@ngoisac.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explainxkcd.com/wiki/index.php/1200:_Authoriza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ybernews.com/security/rockyou2024-largest-password-compilation-leak/" TargetMode="External"/><Relationship Id="rId4" Type="http://schemas.openxmlformats.org/officeDocument/2006/relationships/hyperlink" Target="https://www.cisa.gov/MFA" TargetMode="External"/><Relationship Id="rId5" Type="http://schemas.openxmlformats.org/officeDocument/2006/relationships/hyperlink" Target="https://en.wikipedia.org/wiki/List_of_password_managers" TargetMode="External"/><Relationship Id="rId6" Type="http://schemas.openxmlformats.org/officeDocument/2006/relationships/hyperlink" Target="https://www.explainxkcd.com/wiki/index.php/792:_Password_Reuse" TargetMode="External"/><Relationship Id="rId7"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cybernews.com/security/rockyou2024-largest-password-compilation-leak/" TargetMode="External"/><Relationship Id="rId4" Type="http://schemas.openxmlformats.org/officeDocument/2006/relationships/hyperlink" Target="https://www.cisa.gov/MFA" TargetMode="External"/><Relationship Id="rId5" Type="http://schemas.openxmlformats.org/officeDocument/2006/relationships/hyperlink" Target="https://en.wikipedia.org/wiki/List_of_password_managers" TargetMode="External"/><Relationship Id="rId6" Type="http://schemas.openxmlformats.org/officeDocument/2006/relationships/hyperlink" Target="https://www.explainxkcd.com/wiki/index.php/792:_Password_Reuse" TargetMode="External"/><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s://feedzai.com/blog/the-comprehensive-guide-to-account-takeover-fraud-prevention-and-detect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feedzai.com/blog/the-comprehensive-guide-to-account-takeover-fraud-prevention-and-detection/" TargetMode="External"/><Relationship Id="rId4" Type="http://schemas.openxmlformats.org/officeDocument/2006/relationships/hyperlink" Target="https://help.evilginx.com/docs/intro" TargetMode="External"/><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NGO-ISAC</a:t>
            </a:r>
            <a:endParaRPr/>
          </a:p>
        </p:txBody>
      </p:sp>
      <p:sp>
        <p:nvSpPr>
          <p:cNvPr id="42" name="Google Shape;42;p8"/>
          <p:cNvSpPr txBox="1"/>
          <p:nvPr>
            <p:ph type="ctrTitle"/>
          </p:nvPr>
        </p:nvSpPr>
        <p:spPr>
          <a:xfrm>
            <a:off x="1710975" y="2456650"/>
            <a:ext cx="5524200" cy="8214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Multi Factor Authentication</a:t>
            </a:r>
            <a:br>
              <a:rPr lang="en" sz="2200">
                <a:latin typeface="Montserrat"/>
                <a:ea typeface="Montserrat"/>
                <a:cs typeface="Montserrat"/>
                <a:sym typeface="Montserrat"/>
              </a:rPr>
            </a:br>
            <a:r>
              <a:rPr lang="en" sz="2200">
                <a:latin typeface="Montserrat"/>
                <a:ea typeface="Montserrat"/>
                <a:cs typeface="Montserrat"/>
                <a:sym typeface="Montserrat"/>
              </a:rPr>
              <a:t>Advice</a:t>
            </a:r>
            <a:endParaRPr sz="2200">
              <a:latin typeface="Montserrat"/>
              <a:ea typeface="Montserrat"/>
              <a:cs typeface="Montserrat"/>
              <a:sym typeface="Montserrat"/>
            </a:endParaRPr>
          </a:p>
        </p:txBody>
      </p:sp>
      <p:pic>
        <p:nvPicPr>
          <p:cNvPr id="43" name="Google Shape;43;p8"/>
          <p:cNvPicPr preferRelativeResize="0"/>
          <p:nvPr/>
        </p:nvPicPr>
        <p:blipFill rotWithShape="1">
          <a:blip r:embed="rId3">
            <a:alphaModFix/>
          </a:blip>
          <a:srcRect b="24653" l="0" r="0" t="0"/>
          <a:stretch/>
        </p:blipFill>
        <p:spPr>
          <a:xfrm>
            <a:off x="3382350" y="133100"/>
            <a:ext cx="2379300" cy="1787424"/>
          </a:xfrm>
          <a:prstGeom prst="rect">
            <a:avLst/>
          </a:prstGeom>
          <a:noFill/>
          <a:ln>
            <a:noFill/>
          </a:ln>
        </p:spPr>
      </p:pic>
      <p:sp>
        <p:nvSpPr>
          <p:cNvPr id="44" name="Google Shape;44;p8"/>
          <p:cNvSpPr txBox="1"/>
          <p:nvPr>
            <p:ph idx="1" type="subTitle"/>
          </p:nvPr>
        </p:nvSpPr>
        <p:spPr>
          <a:xfrm>
            <a:off x="2684875" y="3247350"/>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n" sz="1100" u="sng">
                <a:solidFill>
                  <a:schemeClr val="hlink"/>
                </a:solidFill>
                <a:hlinkClick r:id="rId4"/>
              </a:rPr>
              <a:t>https://www.ngoisac.org/</a:t>
            </a:r>
            <a:br>
              <a:rPr lang="en" sz="1100"/>
            </a:br>
            <a:r>
              <a:rPr lang="en" sz="1100" u="sng">
                <a:solidFill>
                  <a:schemeClr val="hlink"/>
                </a:solidFill>
                <a:hlinkClick r:id="rId5"/>
              </a:rPr>
              <a:t>membership@ngoisac.org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MFA methods</a:t>
            </a:r>
            <a:endParaRPr/>
          </a:p>
        </p:txBody>
      </p:sp>
      <p:sp>
        <p:nvSpPr>
          <p:cNvPr id="111" name="Google Shape;111;p17"/>
          <p:cNvSpPr txBox="1"/>
          <p:nvPr>
            <p:ph idx="1" type="body"/>
          </p:nvPr>
        </p:nvSpPr>
        <p:spPr>
          <a:xfrm>
            <a:off x="549300" y="717400"/>
            <a:ext cx="35883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There are currently 4 major ways to accomplish MFA (least to most strong)</a:t>
            </a:r>
            <a:endParaRPr b="1"/>
          </a:p>
          <a:p>
            <a:pPr indent="-317500" lvl="0" marL="457200" rtl="0" algn="l">
              <a:spcBef>
                <a:spcPts val="1600"/>
              </a:spcBef>
              <a:spcAft>
                <a:spcPts val="0"/>
              </a:spcAft>
              <a:buSzPts val="1400"/>
              <a:buChar char="-"/>
            </a:pPr>
            <a:r>
              <a:rPr b="1" lang="en" u="sng">
                <a:solidFill>
                  <a:schemeClr val="hlink"/>
                </a:solidFill>
                <a:hlinkClick action="ppaction://hlinksldjump" r:id="rId3"/>
              </a:rPr>
              <a:t>Email/SMS/Voice</a:t>
            </a:r>
            <a:r>
              <a:rPr b="1" lang="en"/>
              <a:t> One-Time Passwords </a:t>
            </a:r>
            <a:endParaRPr b="1"/>
          </a:p>
          <a:p>
            <a:pPr indent="-317500" lvl="0" marL="457200" rtl="0" algn="l">
              <a:spcBef>
                <a:spcPts val="1000"/>
              </a:spcBef>
              <a:spcAft>
                <a:spcPts val="0"/>
              </a:spcAft>
              <a:buSzPts val="1400"/>
              <a:buChar char="-"/>
            </a:pPr>
            <a:r>
              <a:rPr b="1" lang="en" u="sng">
                <a:solidFill>
                  <a:schemeClr val="hlink"/>
                </a:solidFill>
                <a:hlinkClick action="ppaction://hlinksldjump" r:id="rId4"/>
              </a:rPr>
              <a:t>Time based One-Time Passwords</a:t>
            </a:r>
            <a:r>
              <a:rPr b="1" lang="en"/>
              <a:t> (TOTP) via an app</a:t>
            </a:r>
            <a:endParaRPr b="1"/>
          </a:p>
          <a:p>
            <a:pPr indent="-317500" lvl="0" marL="457200" rtl="0" algn="l">
              <a:spcBef>
                <a:spcPts val="1000"/>
              </a:spcBef>
              <a:spcAft>
                <a:spcPts val="0"/>
              </a:spcAft>
              <a:buSzPts val="1400"/>
              <a:buChar char="-"/>
            </a:pPr>
            <a:r>
              <a:rPr b="1" lang="en" u="sng">
                <a:solidFill>
                  <a:schemeClr val="hlink"/>
                </a:solidFill>
                <a:hlinkClick action="ppaction://hlinksldjump" r:id="rId5"/>
              </a:rPr>
              <a:t>Universal 2nd Factor</a:t>
            </a:r>
            <a:r>
              <a:rPr b="1" lang="en"/>
              <a:t> (U2F) via hardware devices</a:t>
            </a:r>
            <a:endParaRPr b="1"/>
          </a:p>
          <a:p>
            <a:pPr indent="-317500" lvl="0" marL="457200" rtl="0" algn="l">
              <a:spcBef>
                <a:spcPts val="1000"/>
              </a:spcBef>
              <a:spcAft>
                <a:spcPts val="1000"/>
              </a:spcAft>
              <a:buSzPts val="1400"/>
              <a:buChar char="-"/>
            </a:pPr>
            <a:r>
              <a:rPr b="1" lang="en" u="sng">
                <a:solidFill>
                  <a:schemeClr val="hlink"/>
                </a:solidFill>
                <a:hlinkClick action="ppaction://hlinksldjump" r:id="rId6"/>
              </a:rPr>
              <a:t>Passkeys</a:t>
            </a:r>
            <a:r>
              <a:rPr b="1" lang="en"/>
              <a:t> – via Webauthn using your mobile device and authentication provider</a:t>
            </a:r>
            <a:endParaRPr b="1"/>
          </a:p>
        </p:txBody>
      </p:sp>
      <p:pic>
        <p:nvPicPr>
          <p:cNvPr descr="Two-Factor Security Key" id="112" name="Google Shape;112;p17" title="The bruises on my fingertips are my proof of work."/>
          <p:cNvPicPr preferRelativeResize="0"/>
          <p:nvPr/>
        </p:nvPicPr>
        <p:blipFill>
          <a:blip r:embed="rId7">
            <a:alphaModFix/>
          </a:blip>
          <a:stretch>
            <a:fillRect/>
          </a:stretch>
        </p:blipFill>
        <p:spPr>
          <a:xfrm>
            <a:off x="4062675" y="1386425"/>
            <a:ext cx="4943475" cy="2800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SMS / Email / Voice One-Time Passwords</a:t>
            </a:r>
            <a:endParaRPr/>
          </a:p>
        </p:txBody>
      </p:sp>
      <p:sp>
        <p:nvSpPr>
          <p:cNvPr id="118" name="Google Shape;118;p18"/>
          <p:cNvSpPr txBox="1"/>
          <p:nvPr>
            <p:ph idx="1" type="body"/>
          </p:nvPr>
        </p:nvSpPr>
        <p:spPr>
          <a:xfrm>
            <a:off x="549300" y="717400"/>
            <a:ext cx="5546700" cy="3849900"/>
          </a:xfrm>
          <a:prstGeom prst="rect">
            <a:avLst/>
          </a:prstGeom>
        </p:spPr>
        <p:txBody>
          <a:bodyPr anchorCtr="0" anchor="t" bIns="91425" lIns="0" spcFirstLastPara="1" rIns="91425" wrap="square" tIns="0">
            <a:noAutofit/>
          </a:bodyPr>
          <a:lstStyle/>
          <a:p>
            <a:pPr indent="0" lvl="0" marL="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330200" lvl="0" marL="457200" rtl="0" algn="l">
              <a:spcBef>
                <a:spcPts val="1200"/>
              </a:spcBef>
              <a:spcAft>
                <a:spcPts val="0"/>
              </a:spcAft>
              <a:buSzPts val="1600"/>
              <a:buChar char="●"/>
            </a:pPr>
            <a:r>
              <a:rPr lang="en" sz="1600"/>
              <a:t>OTP codes sent via text or email</a:t>
            </a:r>
            <a:endParaRPr sz="1600"/>
          </a:p>
          <a:p>
            <a:pPr indent="-330200" lvl="0" marL="457200" rtl="0" algn="l">
              <a:spcBef>
                <a:spcPts val="0"/>
              </a:spcBef>
              <a:spcAft>
                <a:spcPts val="0"/>
              </a:spcAft>
              <a:buSzPts val="1600"/>
              <a:buChar char="●"/>
            </a:pPr>
            <a:r>
              <a:rPr lang="en" sz="1600"/>
              <a:t>Easy to deploy to users</a:t>
            </a:r>
            <a:endParaRPr sz="1600"/>
          </a:p>
          <a:p>
            <a:pPr indent="-330200" lvl="0" marL="457200" rtl="0" algn="l">
              <a:spcBef>
                <a:spcPts val="0"/>
              </a:spcBef>
              <a:spcAft>
                <a:spcPts val="0"/>
              </a:spcAft>
              <a:buSzPts val="1600"/>
              <a:buChar char="●"/>
            </a:pPr>
            <a:r>
              <a:rPr lang="en" sz="1600"/>
              <a:t>Widely implemented  </a:t>
            </a:r>
            <a:r>
              <a:rPr lang="en" sz="1600" u="sng">
                <a:solidFill>
                  <a:schemeClr val="hlink"/>
                </a:solidFill>
                <a:hlinkClick r:id="rId3"/>
              </a:rPr>
              <a:t>https://2fa.directory/us/</a:t>
            </a:r>
            <a:endParaRPr sz="1600"/>
          </a:p>
          <a:p>
            <a:pPr indent="0" lvl="0" marL="914400" rtl="0" algn="l">
              <a:lnSpc>
                <a:spcPct val="115000"/>
              </a:lnSpc>
              <a:spcBef>
                <a:spcPts val="0"/>
              </a:spcBef>
              <a:spcAft>
                <a:spcPts val="0"/>
              </a:spcAft>
              <a:buNone/>
            </a:pPr>
            <a:r>
              <a:t/>
            </a:r>
            <a:endParaRPr sz="1600"/>
          </a:p>
        </p:txBody>
      </p:sp>
      <p:pic>
        <p:nvPicPr>
          <p:cNvPr descr="Messaging Systems" id="119" name="Google Shape;119;p18" title="SMS is just the worst, but I'm having trouble convincing people to adopt my preferred system, TLS IRC with a local server and a patched DOSBox gateway running in my mobile browser."/>
          <p:cNvPicPr preferRelativeResize="0"/>
          <p:nvPr/>
        </p:nvPicPr>
        <p:blipFill rotWithShape="1">
          <a:blip r:embed="rId4">
            <a:alphaModFix/>
          </a:blip>
          <a:srcRect b="0" l="0" r="6672" t="0"/>
          <a:stretch/>
        </p:blipFill>
        <p:spPr>
          <a:xfrm>
            <a:off x="5721800" y="771209"/>
            <a:ext cx="3422200" cy="444614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SMS / Email / Voice OTP trouble</a:t>
            </a:r>
            <a:endParaRPr/>
          </a:p>
        </p:txBody>
      </p:sp>
      <p:sp>
        <p:nvSpPr>
          <p:cNvPr id="125" name="Google Shape;125;p19"/>
          <p:cNvSpPr txBox="1"/>
          <p:nvPr>
            <p:ph idx="1" type="body"/>
          </p:nvPr>
        </p:nvSpPr>
        <p:spPr>
          <a:xfrm>
            <a:off x="549300" y="717400"/>
            <a:ext cx="55467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Problems</a:t>
            </a:r>
            <a:endParaRPr/>
          </a:p>
          <a:p>
            <a:pPr indent="-317500" lvl="1" marL="914400" rtl="0" algn="l">
              <a:spcBef>
                <a:spcPts val="1600"/>
              </a:spcBef>
              <a:spcAft>
                <a:spcPts val="0"/>
              </a:spcAft>
              <a:buSzPts val="1400"/>
              <a:buChar char="○"/>
            </a:pPr>
            <a:r>
              <a:rPr lang="en"/>
              <a:t>Not very secure for motivated attacker</a:t>
            </a:r>
            <a:endParaRPr/>
          </a:p>
          <a:p>
            <a:pPr indent="-317500" lvl="1" marL="914400" rtl="0" algn="l">
              <a:spcBef>
                <a:spcPts val="1600"/>
              </a:spcBef>
              <a:spcAft>
                <a:spcPts val="0"/>
              </a:spcAft>
              <a:buSzPts val="1400"/>
              <a:buChar char="○"/>
            </a:pPr>
            <a:r>
              <a:rPr lang="en"/>
              <a:t>Better than nothing, but becuase of acknowledged weaknesses any company exclusively using sms/email OTP is suspect</a:t>
            </a:r>
            <a:endParaRPr/>
          </a:p>
          <a:p>
            <a:pPr indent="-317500" lvl="1" marL="914400" rtl="0" algn="l">
              <a:spcBef>
                <a:spcPts val="1600"/>
              </a:spcBef>
              <a:spcAft>
                <a:spcPts val="1600"/>
              </a:spcAft>
              <a:buSzPts val="1400"/>
              <a:buChar char="○"/>
            </a:pPr>
            <a:r>
              <a:rPr lang="en" u="sng">
                <a:solidFill>
                  <a:schemeClr val="hlink"/>
                </a:solidFill>
                <a:hlinkClick r:id="rId3"/>
              </a:rPr>
              <a:t>SIM swap scams</a:t>
            </a:r>
            <a:r>
              <a:rPr lang="en"/>
              <a:t>—in which an attacker fraudulently transfers a victim's phone number to their own</a:t>
            </a:r>
            <a:r>
              <a:rPr lang="en" u="sng">
                <a:solidFill>
                  <a:schemeClr val="hlink"/>
                </a:solidFill>
                <a:hlinkClick r:id="rId4"/>
              </a:rPr>
              <a:t> SIM card</a:t>
            </a:r>
            <a:r>
              <a:rPr lang="en"/>
              <a:t>, </a:t>
            </a:r>
            <a:endParaRPr/>
          </a:p>
        </p:txBody>
      </p:sp>
      <p:pic>
        <p:nvPicPr>
          <p:cNvPr descr="Messaging Systems" id="126" name="Google Shape;126;p19" title="SMS is just the worst, but I'm having trouble convincing people to adopt my preferred system, TLS IRC with a local server and a patched DOSBox gateway running in my mobile browser."/>
          <p:cNvPicPr preferRelativeResize="0"/>
          <p:nvPr/>
        </p:nvPicPr>
        <p:blipFill>
          <a:blip r:embed="rId5">
            <a:alphaModFix/>
          </a:blip>
          <a:stretch>
            <a:fillRect/>
          </a:stretch>
        </p:blipFill>
        <p:spPr>
          <a:xfrm>
            <a:off x="6096000" y="1104900"/>
            <a:ext cx="3048000" cy="3695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based One-Time Passwords Apps</a:t>
            </a:r>
            <a:endParaRPr/>
          </a:p>
        </p:txBody>
      </p:sp>
      <p:sp>
        <p:nvSpPr>
          <p:cNvPr id="132" name="Google Shape;132;p20"/>
          <p:cNvSpPr txBox="1"/>
          <p:nvPr>
            <p:ph idx="1" type="body"/>
          </p:nvPr>
        </p:nvSpPr>
        <p:spPr>
          <a:xfrm>
            <a:off x="549300" y="717400"/>
            <a:ext cx="5014200" cy="3849900"/>
          </a:xfrm>
          <a:prstGeom prst="rect">
            <a:avLst/>
          </a:prstGeom>
        </p:spPr>
        <p:txBody>
          <a:bodyPr anchorCtr="0" anchor="t" bIns="91425" lIns="0" spcFirstLastPara="1" rIns="91425" wrap="square" tIns="0">
            <a:noAutofit/>
          </a:bodyPr>
          <a:lstStyle/>
          <a:p>
            <a:pPr indent="0" lvl="0" marL="457200" rtl="0" algn="l">
              <a:lnSpc>
                <a:spcPct val="115000"/>
              </a:lnSpc>
              <a:spcBef>
                <a:spcPts val="1200"/>
              </a:spcBef>
              <a:spcAft>
                <a:spcPts val="0"/>
              </a:spcAft>
              <a:buNone/>
            </a:pPr>
            <a:r>
              <a:t/>
            </a:r>
            <a:endParaRPr b="1" sz="1100">
              <a:solidFill>
                <a:srgbClr val="000000"/>
              </a:solidFill>
              <a:latin typeface="Arial"/>
              <a:ea typeface="Arial"/>
              <a:cs typeface="Arial"/>
              <a:sym typeface="Arial"/>
            </a:endParaRPr>
          </a:p>
          <a:p>
            <a:pPr indent="-330200" lvl="0" marL="457200" rtl="0" algn="l">
              <a:spcBef>
                <a:spcPts val="1200"/>
              </a:spcBef>
              <a:spcAft>
                <a:spcPts val="0"/>
              </a:spcAft>
              <a:buSzPts val="1600"/>
              <a:buChar char="●"/>
            </a:pPr>
            <a:r>
              <a:rPr lang="en" sz="1600"/>
              <a:t>Typically app based but can be done via your password manager</a:t>
            </a:r>
            <a:endParaRPr sz="1600"/>
          </a:p>
          <a:p>
            <a:pPr indent="-330200" lvl="0" marL="457200" rtl="0" algn="l">
              <a:spcBef>
                <a:spcPts val="0"/>
              </a:spcBef>
              <a:spcAft>
                <a:spcPts val="0"/>
              </a:spcAft>
              <a:buSzPts val="1600"/>
              <a:buChar char="●"/>
            </a:pPr>
            <a:r>
              <a:rPr lang="en" sz="1600"/>
              <a:t>Scan a QR code or enter code</a:t>
            </a:r>
            <a:endParaRPr sz="1600"/>
          </a:p>
          <a:p>
            <a:pPr indent="-330200" lvl="0" marL="457200" rtl="0" algn="l">
              <a:spcBef>
                <a:spcPts val="0"/>
              </a:spcBef>
              <a:spcAft>
                <a:spcPts val="0"/>
              </a:spcAft>
              <a:buSzPts val="1600"/>
              <a:buChar char="●"/>
            </a:pPr>
            <a:r>
              <a:rPr lang="en" sz="1600"/>
              <a:t>Widely implemented </a:t>
            </a:r>
            <a:br>
              <a:rPr lang="en" sz="1600"/>
            </a:br>
            <a:r>
              <a:rPr lang="en" sz="1600" u="sng">
                <a:solidFill>
                  <a:schemeClr val="hlink"/>
                </a:solidFill>
                <a:hlinkClick r:id="rId3"/>
              </a:rPr>
              <a:t>https://2fa.directory/us/</a:t>
            </a:r>
            <a:endParaRPr sz="16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33" name="Google Shape;133;p20"/>
          <p:cNvPicPr preferRelativeResize="0"/>
          <p:nvPr/>
        </p:nvPicPr>
        <p:blipFill rotWithShape="1">
          <a:blip r:embed="rId4">
            <a:alphaModFix/>
          </a:blip>
          <a:srcRect b="24653" l="0" r="0" t="0"/>
          <a:stretch/>
        </p:blipFill>
        <p:spPr>
          <a:xfrm>
            <a:off x="8308825" y="4516074"/>
            <a:ext cx="835174" cy="627425"/>
          </a:xfrm>
          <a:prstGeom prst="rect">
            <a:avLst/>
          </a:prstGeom>
          <a:noFill/>
          <a:ln>
            <a:noFill/>
          </a:ln>
        </p:spPr>
      </p:pic>
      <p:pic>
        <p:nvPicPr>
          <p:cNvPr id="134" name="Google Shape;134;p20"/>
          <p:cNvPicPr preferRelativeResize="0"/>
          <p:nvPr/>
        </p:nvPicPr>
        <p:blipFill rotWithShape="1">
          <a:blip r:embed="rId5">
            <a:alphaModFix/>
          </a:blip>
          <a:srcRect b="-8412" l="0" r="0" t="0"/>
          <a:stretch/>
        </p:blipFill>
        <p:spPr>
          <a:xfrm>
            <a:off x="4403000" y="2500743"/>
            <a:ext cx="3002300" cy="2066557"/>
          </a:xfrm>
          <a:prstGeom prst="rect">
            <a:avLst/>
          </a:prstGeom>
          <a:noFill/>
          <a:ln>
            <a:noFill/>
          </a:ln>
        </p:spPr>
      </p:pic>
      <p:pic>
        <p:nvPicPr>
          <p:cNvPr id="135" name="Google Shape;135;p20"/>
          <p:cNvPicPr preferRelativeResize="0"/>
          <p:nvPr/>
        </p:nvPicPr>
        <p:blipFill>
          <a:blip r:embed="rId6">
            <a:alphaModFix/>
          </a:blip>
          <a:stretch>
            <a:fillRect/>
          </a:stretch>
        </p:blipFill>
        <p:spPr>
          <a:xfrm>
            <a:off x="7433271" y="927075"/>
            <a:ext cx="1681454" cy="36402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based One-Time Password Apps ( trouble) </a:t>
            </a:r>
            <a:endParaRPr/>
          </a:p>
        </p:txBody>
      </p:sp>
      <p:sp>
        <p:nvSpPr>
          <p:cNvPr id="141" name="Google Shape;141;p21"/>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457200" rtl="0" algn="l">
              <a:lnSpc>
                <a:spcPct val="115000"/>
              </a:lnSpc>
              <a:spcBef>
                <a:spcPts val="1200"/>
              </a:spcBef>
              <a:spcAft>
                <a:spcPts val="0"/>
              </a:spcAft>
              <a:buSzPts val="1600"/>
              <a:buChar char="●"/>
            </a:pPr>
            <a:r>
              <a:rPr lang="en">
                <a:solidFill>
                  <a:schemeClr val="dk1"/>
                </a:solidFill>
              </a:rPr>
              <a:t>“</a:t>
            </a:r>
            <a:r>
              <a:rPr b="1" lang="en" sz="1100" u="sng">
                <a:solidFill>
                  <a:schemeClr val="hlink"/>
                </a:solidFill>
                <a:latin typeface="Arial"/>
                <a:ea typeface="Arial"/>
                <a:cs typeface="Arial"/>
                <a:sym typeface="Arial"/>
                <a:hlinkClick r:id="rId3"/>
              </a:rPr>
              <a:t>Time-based one-time password</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TOTP</a:t>
            </a:r>
            <a:r>
              <a:rPr lang="en" sz="1100">
                <a:solidFill>
                  <a:srgbClr val="000000"/>
                </a:solidFill>
                <a:latin typeface="Arial"/>
                <a:ea typeface="Arial"/>
                <a:cs typeface="Arial"/>
                <a:sym typeface="Arial"/>
              </a:rPr>
              <a:t>) is a</a:t>
            </a:r>
            <a:r>
              <a:rPr lang="en" sz="1100">
                <a:solidFill>
                  <a:srgbClr val="000000"/>
                </a:solidFill>
                <a:uFill>
                  <a:noFill/>
                </a:uFill>
                <a:latin typeface="Arial"/>
                <a:ea typeface="Arial"/>
                <a:cs typeface="Arial"/>
                <a:sym typeface="Arial"/>
                <a:hlinkClick r:id="rId4">
                  <a:extLst>
                    <a:ext uri="{A12FA001-AC4F-418D-AE19-62706E023703}">
                      <ahyp:hlinkClr val="tx"/>
                    </a:ext>
                  </a:extLst>
                </a:hlinkClick>
              </a:rPr>
              <a:t> </a:t>
            </a:r>
            <a:r>
              <a:rPr lang="en" sz="1100" u="sng">
                <a:solidFill>
                  <a:schemeClr val="hlink"/>
                </a:solidFill>
                <a:latin typeface="Arial"/>
                <a:ea typeface="Arial"/>
                <a:cs typeface="Arial"/>
                <a:sym typeface="Arial"/>
                <a:hlinkClick r:id="rId5"/>
              </a:rPr>
              <a:t>computer algorithm</a:t>
            </a:r>
            <a:r>
              <a:rPr lang="en" sz="1100">
                <a:solidFill>
                  <a:srgbClr val="000000"/>
                </a:solidFill>
                <a:latin typeface="Arial"/>
                <a:ea typeface="Arial"/>
                <a:cs typeface="Arial"/>
                <a:sym typeface="Arial"/>
              </a:rPr>
              <a:t> that generates a</a:t>
            </a:r>
            <a:r>
              <a:rPr lang="en"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 sz="1100" u="sng">
                <a:solidFill>
                  <a:schemeClr val="hlink"/>
                </a:solidFill>
                <a:latin typeface="Arial"/>
                <a:ea typeface="Arial"/>
                <a:cs typeface="Arial"/>
                <a:sym typeface="Arial"/>
                <a:hlinkClick r:id="rId7"/>
              </a:rPr>
              <a:t>one-time password</a:t>
            </a:r>
            <a:r>
              <a:rPr lang="en" sz="1100">
                <a:solidFill>
                  <a:srgbClr val="000000"/>
                </a:solidFill>
                <a:latin typeface="Arial"/>
                <a:ea typeface="Arial"/>
                <a:cs typeface="Arial"/>
                <a:sym typeface="Arial"/>
              </a:rPr>
              <a:t> (OTP) using the current time as a source of uniqueness. As an extension of the</a:t>
            </a:r>
            <a:r>
              <a:rPr lang="en"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 sz="1100" u="sng">
                <a:solidFill>
                  <a:schemeClr val="hlink"/>
                </a:solidFill>
                <a:latin typeface="Arial"/>
                <a:ea typeface="Arial"/>
                <a:cs typeface="Arial"/>
                <a:sym typeface="Arial"/>
                <a:hlinkClick r:id="rId9"/>
              </a:rPr>
              <a:t>HMAC-based one-time password algorithm</a:t>
            </a:r>
            <a:r>
              <a:rPr lang="en" sz="1100">
                <a:solidFill>
                  <a:srgbClr val="000000"/>
                </a:solidFill>
                <a:latin typeface="Arial"/>
                <a:ea typeface="Arial"/>
                <a:cs typeface="Arial"/>
                <a:sym typeface="Arial"/>
              </a:rPr>
              <a:t> (HOTP), it has been adopted as</a:t>
            </a:r>
            <a:r>
              <a:rPr lang="en" sz="11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 sz="1100" u="sng">
                <a:solidFill>
                  <a:schemeClr val="hlink"/>
                </a:solidFill>
                <a:latin typeface="Arial"/>
                <a:ea typeface="Arial"/>
                <a:cs typeface="Arial"/>
                <a:sym typeface="Arial"/>
                <a:hlinkClick r:id="rId11"/>
              </a:rPr>
              <a:t>Internet Engineering Task Force</a:t>
            </a:r>
            <a:r>
              <a:rPr lang="en" sz="1100">
                <a:solidFill>
                  <a:srgbClr val="000000"/>
                </a:solidFill>
                <a:latin typeface="Arial"/>
                <a:ea typeface="Arial"/>
                <a:cs typeface="Arial"/>
                <a:sym typeface="Arial"/>
              </a:rPr>
              <a:t> (IETF) standard</a:t>
            </a:r>
            <a:r>
              <a:rPr lang="en" sz="1100">
                <a:solidFill>
                  <a:srgbClr val="000000"/>
                </a:solidFill>
                <a:uFill>
                  <a:noFill/>
                </a:uFill>
                <a:latin typeface="Arial"/>
                <a:ea typeface="Arial"/>
                <a:cs typeface="Arial"/>
                <a:sym typeface="Arial"/>
                <a:hlinkClick r:id="rId12">
                  <a:extLst>
                    <a:ext uri="{A12FA001-AC4F-418D-AE19-62706E023703}">
                      <ahyp:hlinkClr val="tx"/>
                    </a:ext>
                  </a:extLst>
                </a:hlinkClick>
              </a:rPr>
              <a:t> </a:t>
            </a:r>
            <a:r>
              <a:rPr lang="en" sz="1100" u="sng">
                <a:solidFill>
                  <a:schemeClr val="hlink"/>
                </a:solidFill>
                <a:latin typeface="Arial"/>
                <a:ea typeface="Arial"/>
                <a:cs typeface="Arial"/>
                <a:sym typeface="Arial"/>
                <a:hlinkClick r:id="rId13"/>
              </a:rPr>
              <a:t>RFC</a:t>
            </a:r>
            <a:r>
              <a:rPr lang="en" sz="1100">
                <a:solidFill>
                  <a:srgbClr val="000000"/>
                </a:solidFill>
                <a:latin typeface="Arial"/>
                <a:ea typeface="Arial"/>
                <a:cs typeface="Arial"/>
                <a:sym typeface="Arial"/>
              </a:rPr>
              <a:t> </a:t>
            </a:r>
            <a:r>
              <a:rPr lang="en" sz="1100" u="sng">
                <a:solidFill>
                  <a:schemeClr val="hlink"/>
                </a:solidFill>
                <a:latin typeface="Arial"/>
                <a:ea typeface="Arial"/>
                <a:cs typeface="Arial"/>
                <a:sym typeface="Arial"/>
                <a:hlinkClick r:id="rId14"/>
              </a:rPr>
              <a:t>6238</a:t>
            </a:r>
            <a:r>
              <a:rPr lang="en" sz="1100">
                <a:solidFill>
                  <a:srgbClr val="000000"/>
                </a:solidFill>
                <a:latin typeface="Arial"/>
                <a:ea typeface="Arial"/>
                <a:cs typeface="Arial"/>
                <a:sym typeface="Arial"/>
              </a:rPr>
              <a:t>.</a:t>
            </a:r>
            <a:r>
              <a:rPr baseline="30000" lang="en" sz="1100" u="sng">
                <a:solidFill>
                  <a:schemeClr val="hlink"/>
                </a:solidFill>
                <a:latin typeface="Arial"/>
                <a:ea typeface="Arial"/>
                <a:cs typeface="Arial"/>
                <a:sym typeface="Arial"/>
                <a:hlinkClick r:id="rId15"/>
              </a:rPr>
              <a:t>[1]</a:t>
            </a:r>
            <a:r>
              <a:rPr lang="en" sz="1200">
                <a:solidFill>
                  <a:schemeClr val="dk1"/>
                </a:solidFill>
              </a:rPr>
              <a:t>”</a:t>
            </a:r>
            <a:endParaRPr b="1" sz="1100">
              <a:solidFill>
                <a:srgbClr val="000000"/>
              </a:solidFill>
              <a:latin typeface="Arial"/>
              <a:ea typeface="Arial"/>
              <a:cs typeface="Arial"/>
              <a:sym typeface="Arial"/>
            </a:endParaRPr>
          </a:p>
          <a:p>
            <a:pPr indent="0" lvl="0" marL="0" rtl="0" algn="l">
              <a:spcBef>
                <a:spcPts val="1200"/>
              </a:spcBef>
              <a:spcAft>
                <a:spcPts val="0"/>
              </a:spcAft>
              <a:buNone/>
            </a:pPr>
            <a:r>
              <a:t/>
            </a:r>
            <a:endParaRPr sz="1600"/>
          </a:p>
          <a:p>
            <a:pPr indent="-330200" lvl="0" marL="457200" rtl="0" algn="l">
              <a:spcBef>
                <a:spcPts val="0"/>
              </a:spcBef>
              <a:spcAft>
                <a:spcPts val="0"/>
              </a:spcAft>
              <a:buSzPts val="1600"/>
              <a:buChar char="●"/>
            </a:pPr>
            <a:r>
              <a:rPr lang="en" sz="1600"/>
              <a:t>Problems</a:t>
            </a:r>
            <a:endParaRPr sz="1600"/>
          </a:p>
          <a:p>
            <a:pPr indent="-317500" lvl="1" marL="914400" rtl="0" algn="l">
              <a:spcBef>
                <a:spcPts val="0"/>
              </a:spcBef>
              <a:spcAft>
                <a:spcPts val="0"/>
              </a:spcAft>
              <a:buSzPts val="1400"/>
              <a:buChar char="○"/>
            </a:pPr>
            <a:r>
              <a:rPr lang="en" sz="1400"/>
              <a:t>Device must be functional</a:t>
            </a:r>
            <a:r>
              <a:rPr lang="en"/>
              <a:t> </a:t>
            </a:r>
            <a:r>
              <a:rPr lang="en" sz="1400"/>
              <a:t>and available</a:t>
            </a:r>
            <a:endParaRPr sz="1400"/>
          </a:p>
          <a:p>
            <a:pPr indent="-317500" lvl="1" marL="914400" rtl="0" algn="l">
              <a:spcBef>
                <a:spcPts val="0"/>
              </a:spcBef>
              <a:spcAft>
                <a:spcPts val="0"/>
              </a:spcAft>
              <a:buSzPts val="1400"/>
              <a:buChar char="○"/>
            </a:pPr>
            <a:r>
              <a:rPr lang="en" sz="1400"/>
              <a:t>Too many TOTP apps</a:t>
            </a:r>
            <a:r>
              <a:rPr lang="en"/>
              <a:t> </a:t>
            </a:r>
            <a:r>
              <a:rPr lang="en" sz="1400"/>
              <a:t>(you likely only need one)</a:t>
            </a:r>
            <a:endParaRPr sz="1400"/>
          </a:p>
          <a:p>
            <a:pPr indent="-317500" lvl="1" marL="914400" rtl="0" algn="l">
              <a:spcBef>
                <a:spcPts val="0"/>
              </a:spcBef>
              <a:spcAft>
                <a:spcPts val="0"/>
              </a:spcAft>
              <a:buSzPts val="1400"/>
              <a:buChar char="○"/>
            </a:pPr>
            <a:r>
              <a:rPr lang="en"/>
              <a:t>Lost device recovery is tricky</a:t>
            </a:r>
            <a:endParaRPr/>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42" name="Google Shape;142;p21"/>
          <p:cNvPicPr preferRelativeResize="0"/>
          <p:nvPr/>
        </p:nvPicPr>
        <p:blipFill rotWithShape="1">
          <a:blip r:embed="rId16">
            <a:alphaModFix/>
          </a:blip>
          <a:srcRect b="24653" l="0" r="0" t="0"/>
          <a:stretch/>
        </p:blipFill>
        <p:spPr>
          <a:xfrm>
            <a:off x="8308825" y="4516074"/>
            <a:ext cx="835174" cy="627425"/>
          </a:xfrm>
          <a:prstGeom prst="rect">
            <a:avLst/>
          </a:prstGeom>
          <a:noFill/>
          <a:ln>
            <a:noFill/>
          </a:ln>
        </p:spPr>
      </p:pic>
      <p:pic>
        <p:nvPicPr>
          <p:cNvPr id="143" name="Google Shape;143;p21"/>
          <p:cNvPicPr preferRelativeResize="0"/>
          <p:nvPr/>
        </p:nvPicPr>
        <p:blipFill rotWithShape="1">
          <a:blip r:embed="rId17">
            <a:alphaModFix/>
          </a:blip>
          <a:srcRect b="-8412" l="0" r="0" t="0"/>
          <a:stretch/>
        </p:blipFill>
        <p:spPr>
          <a:xfrm>
            <a:off x="4425375" y="3188493"/>
            <a:ext cx="3002300" cy="2066557"/>
          </a:xfrm>
          <a:prstGeom prst="rect">
            <a:avLst/>
          </a:prstGeom>
          <a:noFill/>
          <a:ln>
            <a:noFill/>
          </a:ln>
        </p:spPr>
      </p:pic>
      <p:pic>
        <p:nvPicPr>
          <p:cNvPr id="144" name="Google Shape;144;p21"/>
          <p:cNvPicPr preferRelativeResize="0"/>
          <p:nvPr/>
        </p:nvPicPr>
        <p:blipFill>
          <a:blip r:embed="rId18">
            <a:alphaModFix/>
          </a:blip>
          <a:stretch>
            <a:fillRect/>
          </a:stretch>
        </p:blipFill>
        <p:spPr>
          <a:xfrm>
            <a:off x="7462546" y="1458750"/>
            <a:ext cx="1681454" cy="36402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2 Factor  hardware tokens</a:t>
            </a:r>
            <a:endParaRPr/>
          </a:p>
        </p:txBody>
      </p:sp>
      <p:sp>
        <p:nvSpPr>
          <p:cNvPr id="150" name="Google Shape;150;p22"/>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Clr>
                <a:schemeClr val="dk1"/>
              </a:buClr>
              <a:buSzPts val="1600"/>
              <a:buChar char="●"/>
            </a:pPr>
            <a:r>
              <a:rPr b="1" lang="en" sz="1100">
                <a:solidFill>
                  <a:srgbClr val="000000"/>
                </a:solidFill>
                <a:latin typeface="Arial"/>
                <a:ea typeface="Arial"/>
                <a:cs typeface="Arial"/>
                <a:sym typeface="Arial"/>
              </a:rPr>
              <a:t>“</a:t>
            </a:r>
            <a:r>
              <a:rPr b="1" lang="en" sz="1100" u="sng">
                <a:solidFill>
                  <a:schemeClr val="hlink"/>
                </a:solidFill>
                <a:latin typeface="Arial"/>
                <a:ea typeface="Arial"/>
                <a:cs typeface="Arial"/>
                <a:sym typeface="Arial"/>
                <a:hlinkClick r:id="rId3"/>
              </a:rPr>
              <a:t>Universal 2nd Factor</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U2F</a:t>
            </a:r>
            <a:r>
              <a:rPr lang="en" sz="1100">
                <a:solidFill>
                  <a:srgbClr val="000000"/>
                </a:solidFill>
                <a:latin typeface="Arial"/>
                <a:ea typeface="Arial"/>
                <a:cs typeface="Arial"/>
                <a:sym typeface="Arial"/>
              </a:rPr>
              <a:t>) is an open standard that strengthens and simplifies</a:t>
            </a:r>
            <a:r>
              <a:rPr lang="en" sz="1100">
                <a:solidFill>
                  <a:srgbClr val="000000"/>
                </a:solidFill>
                <a:uFill>
                  <a:noFill/>
                </a:uFill>
                <a:latin typeface="Arial"/>
                <a:ea typeface="Arial"/>
                <a:cs typeface="Arial"/>
                <a:sym typeface="Arial"/>
                <a:hlinkClick r:id="rId4">
                  <a:extLst>
                    <a:ext uri="{A12FA001-AC4F-418D-AE19-62706E023703}">
                      <ahyp:hlinkClr val="tx"/>
                    </a:ext>
                  </a:extLst>
                </a:hlinkClick>
              </a:rPr>
              <a:t> </a:t>
            </a:r>
            <a:r>
              <a:rPr lang="en" sz="1100" u="sng">
                <a:solidFill>
                  <a:schemeClr val="hlink"/>
                </a:solidFill>
                <a:latin typeface="Arial"/>
                <a:ea typeface="Arial"/>
                <a:cs typeface="Arial"/>
                <a:sym typeface="Arial"/>
                <a:hlinkClick r:id="rId5"/>
              </a:rPr>
              <a:t>two-factor authentication</a:t>
            </a:r>
            <a:r>
              <a:rPr lang="en" sz="1100">
                <a:solidFill>
                  <a:srgbClr val="000000"/>
                </a:solidFill>
                <a:latin typeface="Arial"/>
                <a:ea typeface="Arial"/>
                <a:cs typeface="Arial"/>
                <a:sym typeface="Arial"/>
              </a:rPr>
              <a:t> (2FA) using specialized</a:t>
            </a:r>
            <a:r>
              <a:rPr lang="en" sz="1100">
                <a:solidFill>
                  <a:srgbClr val="000000"/>
                </a:solidFill>
                <a:uFill>
                  <a:noFill/>
                </a:uFill>
                <a:latin typeface="Arial"/>
                <a:ea typeface="Arial"/>
                <a:cs typeface="Arial"/>
                <a:sym typeface="Arial"/>
                <a:hlinkClick r:id="rId6">
                  <a:extLst>
                    <a:ext uri="{A12FA001-AC4F-418D-AE19-62706E023703}">
                      <ahyp:hlinkClr val="tx"/>
                    </a:ext>
                  </a:extLst>
                </a:hlinkClick>
              </a:rPr>
              <a:t> </a:t>
            </a:r>
            <a:r>
              <a:rPr lang="en" sz="1100" u="sng">
                <a:solidFill>
                  <a:schemeClr val="hlink"/>
                </a:solidFill>
                <a:latin typeface="Arial"/>
                <a:ea typeface="Arial"/>
                <a:cs typeface="Arial"/>
                <a:sym typeface="Arial"/>
                <a:hlinkClick r:id="rId7"/>
              </a:rPr>
              <a:t>Universal Serial Bus</a:t>
            </a:r>
            <a:r>
              <a:rPr lang="en" sz="1100">
                <a:solidFill>
                  <a:srgbClr val="000000"/>
                </a:solidFill>
                <a:latin typeface="Arial"/>
                <a:ea typeface="Arial"/>
                <a:cs typeface="Arial"/>
                <a:sym typeface="Arial"/>
              </a:rPr>
              <a:t> (USB) or</a:t>
            </a:r>
            <a:r>
              <a:rPr lang="en" sz="1100">
                <a:solidFill>
                  <a:srgbClr val="000000"/>
                </a:solidFill>
                <a:uFill>
                  <a:noFill/>
                </a:uFill>
                <a:latin typeface="Arial"/>
                <a:ea typeface="Arial"/>
                <a:cs typeface="Arial"/>
                <a:sym typeface="Arial"/>
                <a:hlinkClick r:id="rId8">
                  <a:extLst>
                    <a:ext uri="{A12FA001-AC4F-418D-AE19-62706E023703}">
                      <ahyp:hlinkClr val="tx"/>
                    </a:ext>
                  </a:extLst>
                </a:hlinkClick>
              </a:rPr>
              <a:t> </a:t>
            </a:r>
            <a:r>
              <a:rPr lang="en" sz="1100" u="sng">
                <a:solidFill>
                  <a:schemeClr val="hlink"/>
                </a:solidFill>
                <a:latin typeface="Arial"/>
                <a:ea typeface="Arial"/>
                <a:cs typeface="Arial"/>
                <a:sym typeface="Arial"/>
                <a:hlinkClick r:id="rId9"/>
              </a:rPr>
              <a:t>near-field communication</a:t>
            </a:r>
            <a:r>
              <a:rPr lang="en" sz="1100">
                <a:solidFill>
                  <a:srgbClr val="000000"/>
                </a:solidFill>
                <a:latin typeface="Arial"/>
                <a:ea typeface="Arial"/>
                <a:cs typeface="Arial"/>
                <a:sym typeface="Arial"/>
              </a:rPr>
              <a:t> (NFC) devices based on similar security technology found in</a:t>
            </a:r>
            <a:r>
              <a:rPr lang="en" sz="1100">
                <a:solidFill>
                  <a:srgbClr val="000000"/>
                </a:solidFill>
                <a:uFill>
                  <a:noFill/>
                </a:uFill>
                <a:latin typeface="Arial"/>
                <a:ea typeface="Arial"/>
                <a:cs typeface="Arial"/>
                <a:sym typeface="Arial"/>
                <a:hlinkClick r:id="rId10">
                  <a:extLst>
                    <a:ext uri="{A12FA001-AC4F-418D-AE19-62706E023703}">
                      <ahyp:hlinkClr val="tx"/>
                    </a:ext>
                  </a:extLst>
                </a:hlinkClick>
              </a:rPr>
              <a:t> </a:t>
            </a:r>
            <a:r>
              <a:rPr lang="en" sz="1100" u="sng">
                <a:solidFill>
                  <a:schemeClr val="hlink"/>
                </a:solidFill>
                <a:latin typeface="Arial"/>
                <a:ea typeface="Arial"/>
                <a:cs typeface="Arial"/>
                <a:sym typeface="Arial"/>
                <a:hlinkClick r:id="rId11"/>
              </a:rPr>
              <a:t>smart cards</a:t>
            </a:r>
            <a:r>
              <a:rPr lang="en" sz="1100">
                <a:solidFill>
                  <a:srgbClr val="000000"/>
                </a:solidFill>
                <a:latin typeface="Arial"/>
                <a:ea typeface="Arial"/>
                <a:cs typeface="Arial"/>
                <a:sym typeface="Arial"/>
              </a:rPr>
              <a:t>.</a:t>
            </a:r>
            <a:r>
              <a:rPr baseline="30000" lang="en" sz="1100" u="sng">
                <a:solidFill>
                  <a:schemeClr val="hlink"/>
                </a:solidFill>
                <a:latin typeface="Arial"/>
                <a:ea typeface="Arial"/>
                <a:cs typeface="Arial"/>
                <a:sym typeface="Arial"/>
                <a:hlinkClick r:id="rId12"/>
              </a:rPr>
              <a:t>[1]</a:t>
            </a:r>
            <a:r>
              <a:rPr baseline="30000" lang="en" sz="1100" u="sng">
                <a:solidFill>
                  <a:schemeClr val="hlink"/>
                </a:solidFill>
                <a:latin typeface="Arial"/>
                <a:ea typeface="Arial"/>
                <a:cs typeface="Arial"/>
                <a:sym typeface="Arial"/>
                <a:hlinkClick r:id="rId13"/>
              </a:rPr>
              <a:t>[2]</a:t>
            </a:r>
            <a:r>
              <a:rPr baseline="30000" lang="en" sz="1100" u="sng">
                <a:solidFill>
                  <a:schemeClr val="hlink"/>
                </a:solidFill>
                <a:latin typeface="Arial"/>
                <a:ea typeface="Arial"/>
                <a:cs typeface="Arial"/>
                <a:sym typeface="Arial"/>
                <a:hlinkClick r:id="rId14"/>
              </a:rPr>
              <a:t>[3]</a:t>
            </a:r>
            <a:r>
              <a:rPr baseline="30000" lang="en" sz="1100" u="sng">
                <a:solidFill>
                  <a:schemeClr val="hlink"/>
                </a:solidFill>
                <a:latin typeface="Arial"/>
                <a:ea typeface="Arial"/>
                <a:cs typeface="Arial"/>
                <a:sym typeface="Arial"/>
                <a:hlinkClick r:id="rId15"/>
              </a:rPr>
              <a:t>[4]</a:t>
            </a:r>
            <a:r>
              <a:rPr baseline="30000" lang="en" sz="1100" u="sng">
                <a:solidFill>
                  <a:schemeClr val="hlink"/>
                </a:solidFill>
                <a:latin typeface="Arial"/>
                <a:ea typeface="Arial"/>
                <a:cs typeface="Arial"/>
                <a:sym typeface="Arial"/>
                <a:hlinkClick r:id="rId16"/>
              </a:rPr>
              <a:t>[5]</a:t>
            </a:r>
            <a:r>
              <a:rPr lang="en" sz="1100">
                <a:solidFill>
                  <a:srgbClr val="000000"/>
                </a:solidFill>
                <a:latin typeface="Arial"/>
                <a:ea typeface="Arial"/>
                <a:cs typeface="Arial"/>
                <a:sym typeface="Arial"/>
              </a:rPr>
              <a:t> It is succeeded by the</a:t>
            </a:r>
            <a:r>
              <a:rPr lang="en" sz="1100">
                <a:solidFill>
                  <a:srgbClr val="000000"/>
                </a:solidFill>
                <a:uFill>
                  <a:noFill/>
                </a:uFill>
                <a:latin typeface="Arial"/>
                <a:ea typeface="Arial"/>
                <a:cs typeface="Arial"/>
                <a:sym typeface="Arial"/>
                <a:hlinkClick r:id="rId17">
                  <a:extLst>
                    <a:ext uri="{A12FA001-AC4F-418D-AE19-62706E023703}">
                      <ahyp:hlinkClr val="tx"/>
                    </a:ext>
                  </a:extLst>
                </a:hlinkClick>
              </a:rPr>
              <a:t> </a:t>
            </a:r>
            <a:r>
              <a:rPr lang="en" sz="1100" u="sng">
                <a:solidFill>
                  <a:schemeClr val="hlink"/>
                </a:solidFill>
                <a:latin typeface="Arial"/>
                <a:ea typeface="Arial"/>
                <a:cs typeface="Arial"/>
                <a:sym typeface="Arial"/>
                <a:hlinkClick r:id="rId18"/>
              </a:rPr>
              <a:t>FIDO2 Project</a:t>
            </a:r>
            <a:r>
              <a:rPr lang="en" sz="1100">
                <a:solidFill>
                  <a:srgbClr val="000000"/>
                </a:solidFill>
                <a:latin typeface="Arial"/>
                <a:ea typeface="Arial"/>
                <a:cs typeface="Arial"/>
                <a:sym typeface="Arial"/>
              </a:rPr>
              <a:t>, which includes the</a:t>
            </a:r>
            <a:r>
              <a:rPr lang="en" sz="1100">
                <a:solidFill>
                  <a:srgbClr val="000000"/>
                </a:solidFill>
                <a:uFill>
                  <a:noFill/>
                </a:uFill>
                <a:latin typeface="Arial"/>
                <a:ea typeface="Arial"/>
                <a:cs typeface="Arial"/>
                <a:sym typeface="Arial"/>
                <a:hlinkClick r:id="rId19">
                  <a:extLst>
                    <a:ext uri="{A12FA001-AC4F-418D-AE19-62706E023703}">
                      <ahyp:hlinkClr val="tx"/>
                    </a:ext>
                  </a:extLst>
                </a:hlinkClick>
              </a:rPr>
              <a:t> </a:t>
            </a:r>
            <a:r>
              <a:rPr lang="en" sz="1100" u="sng">
                <a:solidFill>
                  <a:schemeClr val="hlink"/>
                </a:solidFill>
                <a:latin typeface="Arial"/>
                <a:ea typeface="Arial"/>
                <a:cs typeface="Arial"/>
                <a:sym typeface="Arial"/>
                <a:hlinkClick r:id="rId20"/>
              </a:rPr>
              <a:t>W3C</a:t>
            </a:r>
            <a:r>
              <a:rPr lang="en" sz="1100">
                <a:solidFill>
                  <a:srgbClr val="000000"/>
                </a:solidFill>
                <a:latin typeface="Arial"/>
                <a:ea typeface="Arial"/>
                <a:cs typeface="Arial"/>
                <a:sym typeface="Arial"/>
              </a:rPr>
              <a:t> Web Authentication (</a:t>
            </a:r>
            <a:r>
              <a:rPr lang="en" sz="1100" u="sng">
                <a:solidFill>
                  <a:schemeClr val="hlink"/>
                </a:solidFill>
                <a:latin typeface="Arial"/>
                <a:ea typeface="Arial"/>
                <a:cs typeface="Arial"/>
                <a:sym typeface="Arial"/>
                <a:hlinkClick r:id="rId21"/>
              </a:rPr>
              <a:t>WebAuthn</a:t>
            </a:r>
            <a:r>
              <a:rPr lang="en" sz="1100">
                <a:solidFill>
                  <a:srgbClr val="000000"/>
                </a:solidFill>
                <a:latin typeface="Arial"/>
                <a:ea typeface="Arial"/>
                <a:cs typeface="Arial"/>
                <a:sym typeface="Arial"/>
              </a:rPr>
              <a:t>) standard and the</a:t>
            </a:r>
            <a:r>
              <a:rPr lang="en" sz="1100">
                <a:solidFill>
                  <a:srgbClr val="000000"/>
                </a:solidFill>
                <a:uFill>
                  <a:noFill/>
                </a:uFill>
                <a:latin typeface="Arial"/>
                <a:ea typeface="Arial"/>
                <a:cs typeface="Arial"/>
                <a:sym typeface="Arial"/>
                <a:hlinkClick r:id="rId22">
                  <a:extLst>
                    <a:ext uri="{A12FA001-AC4F-418D-AE19-62706E023703}">
                      <ahyp:hlinkClr val="tx"/>
                    </a:ext>
                  </a:extLst>
                </a:hlinkClick>
              </a:rPr>
              <a:t> </a:t>
            </a:r>
            <a:r>
              <a:rPr lang="en" sz="1100" u="sng">
                <a:solidFill>
                  <a:schemeClr val="hlink"/>
                </a:solidFill>
                <a:latin typeface="Arial"/>
                <a:ea typeface="Arial"/>
                <a:cs typeface="Arial"/>
                <a:sym typeface="Arial"/>
                <a:hlinkClick r:id="rId23"/>
              </a:rPr>
              <a:t>FIDO Alliance</a:t>
            </a:r>
            <a:r>
              <a:rPr lang="en" sz="1100">
                <a:solidFill>
                  <a:srgbClr val="000000"/>
                </a:solidFill>
                <a:latin typeface="Arial"/>
                <a:ea typeface="Arial"/>
                <a:cs typeface="Arial"/>
                <a:sym typeface="Arial"/>
              </a:rPr>
              <a:t>'s</a:t>
            </a:r>
            <a:r>
              <a:rPr lang="en" sz="1100">
                <a:solidFill>
                  <a:srgbClr val="000000"/>
                </a:solidFill>
                <a:uFill>
                  <a:noFill/>
                </a:uFill>
                <a:latin typeface="Arial"/>
                <a:ea typeface="Arial"/>
                <a:cs typeface="Arial"/>
                <a:sym typeface="Arial"/>
                <a:hlinkClick r:id="rId24">
                  <a:extLst>
                    <a:ext uri="{A12FA001-AC4F-418D-AE19-62706E023703}">
                      <ahyp:hlinkClr val="tx"/>
                    </a:ext>
                  </a:extLst>
                </a:hlinkClick>
              </a:rPr>
              <a:t> </a:t>
            </a:r>
            <a:r>
              <a:rPr lang="en" sz="1100" u="sng">
                <a:solidFill>
                  <a:schemeClr val="hlink"/>
                </a:solidFill>
                <a:latin typeface="Arial"/>
                <a:ea typeface="Arial"/>
                <a:cs typeface="Arial"/>
                <a:sym typeface="Arial"/>
                <a:hlinkClick r:id="rId25"/>
              </a:rPr>
              <a:t>Client to Authenticator Protocol</a:t>
            </a:r>
            <a:r>
              <a:rPr lang="en" sz="1100">
                <a:solidFill>
                  <a:srgbClr val="000000"/>
                </a:solidFill>
                <a:latin typeface="Arial"/>
                <a:ea typeface="Arial"/>
                <a:cs typeface="Arial"/>
                <a:sym typeface="Arial"/>
              </a:rPr>
              <a:t> 2 (CTAP2).</a:t>
            </a:r>
            <a:r>
              <a:rPr baseline="30000" lang="en" sz="1100" u="sng">
                <a:solidFill>
                  <a:schemeClr val="hlink"/>
                </a:solidFill>
                <a:latin typeface="Arial"/>
                <a:ea typeface="Arial"/>
                <a:cs typeface="Arial"/>
                <a:sym typeface="Arial"/>
                <a:hlinkClick r:id="rId26"/>
              </a:rPr>
              <a:t>[6]</a:t>
            </a:r>
            <a:r>
              <a:rPr b="1" lang="en" sz="1100">
                <a:solidFill>
                  <a:srgbClr val="000000"/>
                </a:solidFill>
                <a:latin typeface="Arial"/>
                <a:ea typeface="Arial"/>
                <a:cs typeface="Arial"/>
                <a:sym typeface="Arial"/>
              </a:rPr>
              <a:t>”</a:t>
            </a:r>
            <a:endParaRPr sz="1200"/>
          </a:p>
          <a:p>
            <a:pPr indent="-330200" lvl="0" marL="457200" rtl="0" algn="l">
              <a:spcBef>
                <a:spcPts val="1000"/>
              </a:spcBef>
              <a:spcAft>
                <a:spcPts val="0"/>
              </a:spcAft>
              <a:buSzPts val="1600"/>
              <a:buChar char="●"/>
            </a:pPr>
            <a:r>
              <a:rPr lang="en" sz="1600"/>
              <a:t>Typically usb based hardware device</a:t>
            </a:r>
            <a:endParaRPr sz="1600"/>
          </a:p>
          <a:p>
            <a:pPr indent="-330200" lvl="0" marL="457200" rtl="0" algn="l">
              <a:spcBef>
                <a:spcPts val="0"/>
              </a:spcBef>
              <a:spcAft>
                <a:spcPts val="0"/>
              </a:spcAft>
              <a:buSzPts val="1600"/>
              <a:buChar char="●"/>
            </a:pPr>
            <a:r>
              <a:rPr lang="en" sz="1600"/>
              <a:t>Some keys have wireless NFC ability</a:t>
            </a:r>
            <a:endParaRPr sz="1600"/>
          </a:p>
          <a:p>
            <a:pPr indent="-330200" lvl="0" marL="457200" rtl="0" algn="l">
              <a:spcBef>
                <a:spcPts val="0"/>
              </a:spcBef>
              <a:spcAft>
                <a:spcPts val="0"/>
              </a:spcAft>
              <a:buSzPts val="1600"/>
              <a:buChar char="●"/>
            </a:pPr>
            <a:r>
              <a:rPr lang="en" sz="1600"/>
              <a:t>Less widely implemented</a:t>
            </a:r>
            <a:br>
              <a:rPr lang="en" sz="1600"/>
            </a:br>
            <a:r>
              <a:rPr lang="en" sz="1600" u="sng">
                <a:solidFill>
                  <a:schemeClr val="hlink"/>
                </a:solidFill>
                <a:hlinkClick r:id="rId27"/>
              </a:rPr>
              <a:t>https://www.dongleauth.com/</a:t>
            </a:r>
            <a:endParaRPr sz="16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u="sng">
                <a:solidFill>
                  <a:schemeClr val="hlink"/>
                </a:solidFill>
                <a:hlinkClick r:id="rId28"/>
              </a:rPr>
              <a:t>YubiCo Secure it Forward</a:t>
            </a:r>
            <a:r>
              <a:rPr lang="en"/>
              <a:t> free keys for many NGOs and CSOs</a:t>
            </a:r>
            <a:endParaRPr sz="14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51" name="Google Shape;151;p22"/>
          <p:cNvPicPr preferRelativeResize="0"/>
          <p:nvPr/>
        </p:nvPicPr>
        <p:blipFill rotWithShape="1">
          <a:blip r:embed="rId29">
            <a:alphaModFix/>
          </a:blip>
          <a:srcRect b="24653" l="0" r="0" t="0"/>
          <a:stretch/>
        </p:blipFill>
        <p:spPr>
          <a:xfrm>
            <a:off x="8308825" y="4516074"/>
            <a:ext cx="835174" cy="627425"/>
          </a:xfrm>
          <a:prstGeom prst="rect">
            <a:avLst/>
          </a:prstGeom>
          <a:noFill/>
          <a:ln>
            <a:noFill/>
          </a:ln>
        </p:spPr>
      </p:pic>
      <p:pic>
        <p:nvPicPr>
          <p:cNvPr descr="https://hwsecurity.dev/img/security-keys-fido.png" id="152" name="Google Shape;152;p22"/>
          <p:cNvPicPr preferRelativeResize="0"/>
          <p:nvPr/>
        </p:nvPicPr>
        <p:blipFill>
          <a:blip r:embed="rId30">
            <a:alphaModFix/>
          </a:blip>
          <a:stretch>
            <a:fillRect/>
          </a:stretch>
        </p:blipFill>
        <p:spPr>
          <a:xfrm>
            <a:off x="3349750" y="3708300"/>
            <a:ext cx="5065949" cy="1519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Universal 2 Factor  hardware token trouble</a:t>
            </a:r>
            <a:endParaRPr/>
          </a:p>
        </p:txBody>
      </p:sp>
      <p:sp>
        <p:nvSpPr>
          <p:cNvPr id="158" name="Google Shape;158;p23"/>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Problems</a:t>
            </a:r>
            <a:endParaRPr sz="1600"/>
          </a:p>
          <a:p>
            <a:pPr indent="-317500" lvl="1" marL="914400" rtl="0" algn="l">
              <a:spcBef>
                <a:spcPts val="0"/>
              </a:spcBef>
              <a:spcAft>
                <a:spcPts val="0"/>
              </a:spcAft>
              <a:buSzPts val="1400"/>
              <a:buChar char="○"/>
            </a:pPr>
            <a:r>
              <a:rPr lang="en" sz="1400"/>
              <a:t>Key must </a:t>
            </a:r>
            <a:r>
              <a:rPr lang="en"/>
              <a:t>work with </a:t>
            </a:r>
            <a:r>
              <a:rPr lang="en" sz="1400"/>
              <a:t>computer/phone</a:t>
            </a:r>
            <a:endParaRPr sz="1400"/>
          </a:p>
          <a:p>
            <a:pPr indent="-317500" lvl="2" marL="1371600" rtl="0" algn="l">
              <a:spcBef>
                <a:spcPts val="0"/>
              </a:spcBef>
              <a:spcAft>
                <a:spcPts val="0"/>
              </a:spcAft>
              <a:buSzPts val="1400"/>
              <a:buChar char="■"/>
            </a:pPr>
            <a:r>
              <a:rPr lang="en"/>
              <a:t>Needs a usb port</a:t>
            </a:r>
            <a:endParaRPr/>
          </a:p>
          <a:p>
            <a:pPr indent="-317500" lvl="2" marL="1371600" rtl="0" algn="l">
              <a:spcBef>
                <a:spcPts val="0"/>
              </a:spcBef>
              <a:spcAft>
                <a:spcPts val="0"/>
              </a:spcAft>
              <a:buSzPts val="1400"/>
              <a:buChar char="■"/>
            </a:pPr>
            <a:r>
              <a:rPr lang="en"/>
              <a:t>Or NFC reader</a:t>
            </a:r>
            <a:endParaRPr/>
          </a:p>
          <a:p>
            <a:pPr indent="-317500" lvl="1" marL="914400" rtl="0" algn="l">
              <a:spcBef>
                <a:spcPts val="0"/>
              </a:spcBef>
              <a:spcAft>
                <a:spcPts val="0"/>
              </a:spcAft>
              <a:buSzPts val="1400"/>
              <a:buChar char="○"/>
            </a:pPr>
            <a:r>
              <a:rPr lang="en" sz="1400"/>
              <a:t>Key can be lost or Damaged</a:t>
            </a:r>
            <a:endParaRPr sz="1400"/>
          </a:p>
          <a:p>
            <a:pPr indent="-317500" lvl="1" marL="914400" rtl="0" algn="l">
              <a:spcBef>
                <a:spcPts val="0"/>
              </a:spcBef>
              <a:spcAft>
                <a:spcPts val="0"/>
              </a:spcAft>
              <a:buSzPts val="1400"/>
              <a:buChar char="○"/>
            </a:pPr>
            <a:r>
              <a:rPr lang="en"/>
              <a:t>Have  backup tokens for critical applications</a:t>
            </a:r>
            <a:endParaRPr/>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59" name="Google Shape;159;p23"/>
          <p:cNvPicPr preferRelativeResize="0"/>
          <p:nvPr/>
        </p:nvPicPr>
        <p:blipFill rotWithShape="1">
          <a:blip r:embed="rId3">
            <a:alphaModFix/>
          </a:blip>
          <a:srcRect b="24653" l="0" r="0" t="0"/>
          <a:stretch/>
        </p:blipFill>
        <p:spPr>
          <a:xfrm>
            <a:off x="8308825" y="4516074"/>
            <a:ext cx="835174" cy="627425"/>
          </a:xfrm>
          <a:prstGeom prst="rect">
            <a:avLst/>
          </a:prstGeom>
          <a:noFill/>
          <a:ln>
            <a:noFill/>
          </a:ln>
        </p:spPr>
      </p:pic>
      <p:pic>
        <p:nvPicPr>
          <p:cNvPr descr="https://hwsecurity.dev/img/security-keys-fido.png" id="160" name="Google Shape;160;p23"/>
          <p:cNvPicPr preferRelativeResize="0"/>
          <p:nvPr/>
        </p:nvPicPr>
        <p:blipFill>
          <a:blip r:embed="rId4">
            <a:alphaModFix/>
          </a:blip>
          <a:stretch>
            <a:fillRect/>
          </a:stretch>
        </p:blipFill>
        <p:spPr>
          <a:xfrm>
            <a:off x="3349750" y="3708300"/>
            <a:ext cx="5065949" cy="1519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Passkeys / WebAuthn</a:t>
            </a:r>
            <a:endParaRPr/>
          </a:p>
        </p:txBody>
      </p:sp>
      <p:pic>
        <p:nvPicPr>
          <p:cNvPr id="166" name="Google Shape;166;p24"/>
          <p:cNvPicPr preferRelativeResize="0"/>
          <p:nvPr/>
        </p:nvPicPr>
        <p:blipFill>
          <a:blip r:embed="rId3">
            <a:alphaModFix/>
          </a:blip>
          <a:stretch>
            <a:fillRect/>
          </a:stretch>
        </p:blipFill>
        <p:spPr>
          <a:xfrm>
            <a:off x="5173525" y="2882650"/>
            <a:ext cx="3970473" cy="2235324"/>
          </a:xfrm>
          <a:prstGeom prst="rect">
            <a:avLst/>
          </a:prstGeom>
          <a:noFill/>
          <a:ln>
            <a:noFill/>
          </a:ln>
        </p:spPr>
      </p:pic>
      <p:sp>
        <p:nvSpPr>
          <p:cNvPr id="167" name="Google Shape;167;p2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Clr>
                <a:schemeClr val="dk1"/>
              </a:buClr>
              <a:buSzPts val="1600"/>
              <a:buChar char="●"/>
            </a:pPr>
            <a:r>
              <a:rPr b="1" lang="en" sz="1100">
                <a:solidFill>
                  <a:srgbClr val="000000"/>
                </a:solidFill>
                <a:latin typeface="Arial"/>
                <a:ea typeface="Arial"/>
                <a:cs typeface="Arial"/>
                <a:sym typeface="Arial"/>
              </a:rPr>
              <a:t>“</a:t>
            </a:r>
            <a:r>
              <a:rPr b="1" lang="en" sz="1100" u="sng">
                <a:solidFill>
                  <a:schemeClr val="hlink"/>
                </a:solidFill>
                <a:latin typeface="Arial"/>
                <a:ea typeface="Arial"/>
                <a:cs typeface="Arial"/>
                <a:sym typeface="Arial"/>
                <a:hlinkClick r:id="rId4"/>
              </a:rPr>
              <a:t>Web Authentication</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WebAuthn</a:t>
            </a:r>
            <a:r>
              <a:rPr lang="en" sz="1100">
                <a:solidFill>
                  <a:srgbClr val="000000"/>
                </a:solidFill>
                <a:latin typeface="Arial"/>
                <a:ea typeface="Arial"/>
                <a:cs typeface="Arial"/>
                <a:sym typeface="Arial"/>
              </a:rPr>
              <a:t>) is a</a:t>
            </a:r>
            <a:r>
              <a:rPr lang="en" sz="1100">
                <a:solidFill>
                  <a:srgbClr val="000000"/>
                </a:solidFill>
                <a:uFill>
                  <a:noFill/>
                </a:uFill>
                <a:latin typeface="Arial"/>
                <a:ea typeface="Arial"/>
                <a:cs typeface="Arial"/>
                <a:sym typeface="Arial"/>
                <a:hlinkClick r:id="rId5">
                  <a:extLst>
                    <a:ext uri="{A12FA001-AC4F-418D-AE19-62706E023703}">
                      <ahyp:hlinkClr val="tx"/>
                    </a:ext>
                  </a:extLst>
                </a:hlinkClick>
              </a:rPr>
              <a:t> </a:t>
            </a:r>
            <a:r>
              <a:rPr lang="en" sz="1100" u="sng">
                <a:solidFill>
                  <a:schemeClr val="hlink"/>
                </a:solidFill>
                <a:latin typeface="Arial"/>
                <a:ea typeface="Arial"/>
                <a:cs typeface="Arial"/>
                <a:sym typeface="Arial"/>
                <a:hlinkClick r:id="rId6"/>
              </a:rPr>
              <a:t>web standard</a:t>
            </a:r>
            <a:r>
              <a:rPr lang="en" sz="1100">
                <a:solidFill>
                  <a:srgbClr val="000000"/>
                </a:solidFill>
                <a:latin typeface="Arial"/>
                <a:ea typeface="Arial"/>
                <a:cs typeface="Arial"/>
                <a:sym typeface="Arial"/>
              </a:rPr>
              <a:t> published by the</a:t>
            </a:r>
            <a:r>
              <a:rPr lang="en" sz="1100">
                <a:solidFill>
                  <a:srgbClr val="000000"/>
                </a:solidFill>
                <a:uFill>
                  <a:noFill/>
                </a:uFill>
                <a:latin typeface="Arial"/>
                <a:ea typeface="Arial"/>
                <a:cs typeface="Arial"/>
                <a:sym typeface="Arial"/>
                <a:hlinkClick r:id="rId7">
                  <a:extLst>
                    <a:ext uri="{A12FA001-AC4F-418D-AE19-62706E023703}">
                      <ahyp:hlinkClr val="tx"/>
                    </a:ext>
                  </a:extLst>
                </a:hlinkClick>
              </a:rPr>
              <a:t> </a:t>
            </a:r>
            <a:r>
              <a:rPr lang="en" sz="1100" u="sng">
                <a:solidFill>
                  <a:schemeClr val="hlink"/>
                </a:solidFill>
                <a:latin typeface="Arial"/>
                <a:ea typeface="Arial"/>
                <a:cs typeface="Arial"/>
                <a:sym typeface="Arial"/>
                <a:hlinkClick r:id="rId8"/>
              </a:rPr>
              <a:t>World Wide Web Consortium</a:t>
            </a:r>
            <a:r>
              <a:rPr lang="en" sz="1100">
                <a:solidFill>
                  <a:srgbClr val="000000"/>
                </a:solidFill>
                <a:latin typeface="Arial"/>
                <a:ea typeface="Arial"/>
                <a:cs typeface="Arial"/>
                <a:sym typeface="Arial"/>
              </a:rPr>
              <a:t> (W3C).</a:t>
            </a:r>
            <a:r>
              <a:rPr baseline="30000" lang="en" sz="1100" u="sng">
                <a:solidFill>
                  <a:schemeClr val="hlink"/>
                </a:solidFill>
                <a:latin typeface="Arial"/>
                <a:ea typeface="Arial"/>
                <a:cs typeface="Arial"/>
                <a:sym typeface="Arial"/>
                <a:hlinkClick r:id="rId9"/>
              </a:rPr>
              <a:t>[1]</a:t>
            </a:r>
            <a:r>
              <a:rPr baseline="30000" lang="en" sz="1100" u="sng">
                <a:solidFill>
                  <a:schemeClr val="hlink"/>
                </a:solidFill>
                <a:latin typeface="Arial"/>
                <a:ea typeface="Arial"/>
                <a:cs typeface="Arial"/>
                <a:sym typeface="Arial"/>
                <a:hlinkClick r:id="rId10"/>
              </a:rPr>
              <a:t>[2]</a:t>
            </a:r>
            <a:r>
              <a:rPr baseline="30000" lang="en" sz="1100" u="sng">
                <a:solidFill>
                  <a:schemeClr val="hlink"/>
                </a:solidFill>
                <a:latin typeface="Arial"/>
                <a:ea typeface="Arial"/>
                <a:cs typeface="Arial"/>
                <a:sym typeface="Arial"/>
                <a:hlinkClick r:id="rId11"/>
              </a:rPr>
              <a:t>[3]</a:t>
            </a:r>
            <a:r>
              <a:rPr lang="en" sz="1100">
                <a:solidFill>
                  <a:srgbClr val="000000"/>
                </a:solidFill>
                <a:latin typeface="Arial"/>
                <a:ea typeface="Arial"/>
                <a:cs typeface="Arial"/>
                <a:sym typeface="Arial"/>
              </a:rPr>
              <a:t> WebAuthn is a core component of the</a:t>
            </a:r>
            <a:r>
              <a:rPr lang="en" sz="1100">
                <a:solidFill>
                  <a:srgbClr val="000000"/>
                </a:solidFill>
                <a:uFill>
                  <a:noFill/>
                </a:uFill>
                <a:latin typeface="Arial"/>
                <a:ea typeface="Arial"/>
                <a:cs typeface="Arial"/>
                <a:sym typeface="Arial"/>
                <a:hlinkClick r:id="rId12">
                  <a:extLst>
                    <a:ext uri="{A12FA001-AC4F-418D-AE19-62706E023703}">
                      <ahyp:hlinkClr val="tx"/>
                    </a:ext>
                  </a:extLst>
                </a:hlinkClick>
              </a:rPr>
              <a:t> </a:t>
            </a:r>
            <a:r>
              <a:rPr lang="en" sz="1100" u="sng">
                <a:solidFill>
                  <a:schemeClr val="hlink"/>
                </a:solidFill>
                <a:latin typeface="Arial"/>
                <a:ea typeface="Arial"/>
                <a:cs typeface="Arial"/>
                <a:sym typeface="Arial"/>
                <a:hlinkClick r:id="rId13"/>
              </a:rPr>
              <a:t>FIDO2 Project</a:t>
            </a:r>
            <a:r>
              <a:rPr lang="en" sz="1100">
                <a:solidFill>
                  <a:srgbClr val="000000"/>
                </a:solidFill>
                <a:latin typeface="Arial"/>
                <a:ea typeface="Arial"/>
                <a:cs typeface="Arial"/>
                <a:sym typeface="Arial"/>
              </a:rPr>
              <a:t> under the guidance of the</a:t>
            </a:r>
            <a:r>
              <a:rPr lang="en" sz="1100">
                <a:solidFill>
                  <a:srgbClr val="000000"/>
                </a:solidFill>
                <a:uFill>
                  <a:noFill/>
                </a:uFill>
                <a:latin typeface="Arial"/>
                <a:ea typeface="Arial"/>
                <a:cs typeface="Arial"/>
                <a:sym typeface="Arial"/>
                <a:hlinkClick r:id="rId14">
                  <a:extLst>
                    <a:ext uri="{A12FA001-AC4F-418D-AE19-62706E023703}">
                      <ahyp:hlinkClr val="tx"/>
                    </a:ext>
                  </a:extLst>
                </a:hlinkClick>
              </a:rPr>
              <a:t> </a:t>
            </a:r>
            <a:r>
              <a:rPr lang="en" sz="1100" u="sng">
                <a:solidFill>
                  <a:schemeClr val="hlink"/>
                </a:solidFill>
                <a:latin typeface="Arial"/>
                <a:ea typeface="Arial"/>
                <a:cs typeface="Arial"/>
                <a:sym typeface="Arial"/>
                <a:hlinkClick r:id="rId15"/>
              </a:rPr>
              <a:t>FIDO Alliance</a:t>
            </a:r>
            <a:r>
              <a:rPr lang="en" sz="1100">
                <a:solidFill>
                  <a:srgbClr val="000000"/>
                </a:solidFill>
                <a:latin typeface="Arial"/>
                <a:ea typeface="Arial"/>
                <a:cs typeface="Arial"/>
                <a:sym typeface="Arial"/>
              </a:rPr>
              <a:t>.</a:t>
            </a:r>
            <a:r>
              <a:rPr baseline="30000" lang="en" sz="1100" u="sng">
                <a:solidFill>
                  <a:schemeClr val="hlink"/>
                </a:solidFill>
                <a:latin typeface="Arial"/>
                <a:ea typeface="Arial"/>
                <a:cs typeface="Arial"/>
                <a:sym typeface="Arial"/>
                <a:hlinkClick r:id="rId16"/>
              </a:rPr>
              <a:t>[4]</a:t>
            </a:r>
            <a:r>
              <a:rPr lang="en" sz="1100">
                <a:solidFill>
                  <a:srgbClr val="000000"/>
                </a:solidFill>
                <a:latin typeface="Arial"/>
                <a:ea typeface="Arial"/>
                <a:cs typeface="Arial"/>
                <a:sym typeface="Arial"/>
              </a:rPr>
              <a:t> The goal of the project is to standardize an interface for authenticating users to web-based applications and services using</a:t>
            </a:r>
            <a:r>
              <a:rPr lang="en" sz="1100">
                <a:solidFill>
                  <a:srgbClr val="000000"/>
                </a:solidFill>
                <a:uFill>
                  <a:noFill/>
                </a:uFill>
                <a:latin typeface="Arial"/>
                <a:ea typeface="Arial"/>
                <a:cs typeface="Arial"/>
                <a:sym typeface="Arial"/>
                <a:hlinkClick r:id="rId17">
                  <a:extLst>
                    <a:ext uri="{A12FA001-AC4F-418D-AE19-62706E023703}">
                      <ahyp:hlinkClr val="tx"/>
                    </a:ext>
                  </a:extLst>
                </a:hlinkClick>
              </a:rPr>
              <a:t> </a:t>
            </a:r>
            <a:r>
              <a:rPr lang="en" sz="1100" u="sng">
                <a:solidFill>
                  <a:schemeClr val="hlink"/>
                </a:solidFill>
                <a:latin typeface="Arial"/>
                <a:ea typeface="Arial"/>
                <a:cs typeface="Arial"/>
                <a:sym typeface="Arial"/>
                <a:hlinkClick r:id="rId18"/>
              </a:rPr>
              <a:t>public-key cryptography</a:t>
            </a:r>
            <a:r>
              <a:rPr lang="en" sz="1100">
                <a:solidFill>
                  <a:srgbClr val="000000"/>
                </a:solidFill>
                <a:latin typeface="Arial"/>
                <a:ea typeface="Arial"/>
                <a:cs typeface="Arial"/>
                <a:sym typeface="Arial"/>
              </a:rPr>
              <a:t>. WebAuthn credentials (which are themselves FIDO credentials) are sometimes referred to as </a:t>
            </a:r>
            <a:r>
              <a:rPr b="1" lang="en" sz="1100">
                <a:solidFill>
                  <a:srgbClr val="000000"/>
                </a:solidFill>
                <a:latin typeface="Arial"/>
                <a:ea typeface="Arial"/>
                <a:cs typeface="Arial"/>
                <a:sym typeface="Arial"/>
              </a:rPr>
              <a:t>passkeys</a:t>
            </a:r>
            <a:r>
              <a:rPr lang="en" sz="1100">
                <a:solidFill>
                  <a:srgbClr val="000000"/>
                </a:solidFill>
                <a:latin typeface="Arial"/>
                <a:ea typeface="Arial"/>
                <a:cs typeface="Arial"/>
                <a:sym typeface="Arial"/>
              </a:rPr>
              <a:t>.</a:t>
            </a:r>
            <a:r>
              <a:rPr baseline="30000" lang="en" sz="1100" u="sng">
                <a:solidFill>
                  <a:schemeClr val="hlink"/>
                </a:solidFill>
                <a:latin typeface="Arial"/>
                <a:ea typeface="Arial"/>
                <a:cs typeface="Arial"/>
                <a:sym typeface="Arial"/>
                <a:hlinkClick r:id="rId19"/>
              </a:rPr>
              <a:t>[5]</a:t>
            </a:r>
            <a:r>
              <a:rPr b="1" lang="en" sz="1100">
                <a:solidFill>
                  <a:srgbClr val="000000"/>
                </a:solidFill>
                <a:latin typeface="Arial"/>
                <a:ea typeface="Arial"/>
                <a:cs typeface="Arial"/>
                <a:sym typeface="Arial"/>
              </a:rPr>
              <a:t>”</a:t>
            </a:r>
            <a:endParaRPr sz="1200"/>
          </a:p>
          <a:p>
            <a:pPr indent="-330200" lvl="0" marL="457200" rtl="0" algn="l">
              <a:spcBef>
                <a:spcPts val="1000"/>
              </a:spcBef>
              <a:spcAft>
                <a:spcPts val="0"/>
              </a:spcAft>
              <a:buSzPts val="1600"/>
              <a:buChar char="●"/>
            </a:pPr>
            <a:r>
              <a:rPr lang="en" sz="1600"/>
              <a:t>Alternative to passwords</a:t>
            </a:r>
            <a:endParaRPr sz="1600"/>
          </a:p>
          <a:p>
            <a:pPr indent="-330200" lvl="0" marL="457200" rtl="0" algn="l">
              <a:spcBef>
                <a:spcPts val="0"/>
              </a:spcBef>
              <a:spcAft>
                <a:spcPts val="0"/>
              </a:spcAft>
              <a:buSzPts val="1600"/>
              <a:buChar char="●"/>
            </a:pPr>
            <a:r>
              <a:rPr lang="en" sz="1600"/>
              <a:t>New protocol and support is growing</a:t>
            </a:r>
            <a:br>
              <a:rPr lang="en" sz="1600"/>
            </a:br>
            <a:r>
              <a:rPr lang="en" sz="1600" u="sng">
                <a:solidFill>
                  <a:schemeClr val="hlink"/>
                </a:solidFill>
                <a:hlinkClick r:id="rId20"/>
              </a:rPr>
              <a:t>https://passkeys.directory/</a:t>
            </a:r>
            <a:endParaRPr sz="1600"/>
          </a:p>
          <a:p>
            <a:pPr indent="-330200" lvl="0" marL="457200" rtl="0" algn="l">
              <a:spcBef>
                <a:spcPts val="0"/>
              </a:spcBef>
              <a:spcAft>
                <a:spcPts val="0"/>
              </a:spcAft>
              <a:buSzPts val="1600"/>
              <a:buChar char="●"/>
            </a:pPr>
            <a:r>
              <a:rPr lang="en" sz="1600"/>
              <a:t>Google, Apple, Microsoft, Adobe, Meta, support</a:t>
            </a:r>
            <a:endParaRPr sz="1600"/>
          </a:p>
          <a:p>
            <a:pPr indent="-317500" lvl="0" marL="457200" rtl="0" algn="l">
              <a:spcBef>
                <a:spcPts val="0"/>
              </a:spcBef>
              <a:spcAft>
                <a:spcPts val="0"/>
              </a:spcAft>
              <a:buSzPts val="1400"/>
              <a:buChar char="●"/>
            </a:pPr>
            <a:r>
              <a:rPr lang="en" sz="1400" u="sng">
                <a:solidFill>
                  <a:schemeClr val="hlink"/>
                </a:solidFill>
                <a:hlinkClick r:id="rId21"/>
              </a:rPr>
              <a:t>https://www.yubico.com/why-yubico/secure-it-forward/</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68" name="Google Shape;168;p24"/>
          <p:cNvPicPr preferRelativeResize="0"/>
          <p:nvPr/>
        </p:nvPicPr>
        <p:blipFill rotWithShape="1">
          <a:blip r:embed="rId22">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Passkeys / WebAuthn trouble</a:t>
            </a:r>
            <a:endParaRPr/>
          </a:p>
        </p:txBody>
      </p:sp>
      <p:pic>
        <p:nvPicPr>
          <p:cNvPr id="174" name="Google Shape;174;p25"/>
          <p:cNvPicPr preferRelativeResize="0"/>
          <p:nvPr/>
        </p:nvPicPr>
        <p:blipFill>
          <a:blip r:embed="rId3">
            <a:alphaModFix/>
          </a:blip>
          <a:stretch>
            <a:fillRect/>
          </a:stretch>
        </p:blipFill>
        <p:spPr>
          <a:xfrm>
            <a:off x="3699776" y="1443350"/>
            <a:ext cx="5444224" cy="3065026"/>
          </a:xfrm>
          <a:prstGeom prst="rect">
            <a:avLst/>
          </a:prstGeom>
          <a:noFill/>
          <a:ln>
            <a:noFill/>
          </a:ln>
        </p:spPr>
      </p:pic>
      <p:sp>
        <p:nvSpPr>
          <p:cNvPr id="175" name="Google Shape;175;p25"/>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lang="en" sz="1600"/>
              <a:t>Problems</a:t>
            </a:r>
            <a:endParaRPr sz="1600"/>
          </a:p>
          <a:p>
            <a:pPr indent="-317500" lvl="1" marL="914400" rtl="0" algn="l">
              <a:spcBef>
                <a:spcPts val="0"/>
              </a:spcBef>
              <a:spcAft>
                <a:spcPts val="0"/>
              </a:spcAft>
              <a:buSzPts val="1400"/>
              <a:buChar char="○"/>
            </a:pPr>
            <a:r>
              <a:rPr lang="en" sz="1400"/>
              <a:t>Still relies on having access to mobile  device for biometric authentication</a:t>
            </a:r>
            <a:endParaRPr sz="1400"/>
          </a:p>
          <a:p>
            <a:pPr indent="-317500" lvl="1" marL="914400" rtl="0" algn="l">
              <a:spcBef>
                <a:spcPts val="0"/>
              </a:spcBef>
              <a:spcAft>
                <a:spcPts val="0"/>
              </a:spcAft>
              <a:buClr>
                <a:schemeClr val="dk1"/>
              </a:buClr>
              <a:buSzPts val="1400"/>
              <a:buChar char="○"/>
            </a:pPr>
            <a:r>
              <a:rPr lang="en" sz="1400">
                <a:solidFill>
                  <a:schemeClr val="dk1"/>
                </a:solidFill>
              </a:rPr>
              <a:t>Different fallback modes by vendor</a:t>
            </a:r>
            <a:endParaRPr sz="14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Stacked complexity</a:t>
            </a:r>
            <a:endParaRPr>
              <a:solidFill>
                <a:schemeClr val="dk1"/>
              </a:solidFill>
            </a:endParaRPr>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176" name="Google Shape;176;p25"/>
          <p:cNvPicPr preferRelativeResize="0"/>
          <p:nvPr/>
        </p:nvPicPr>
        <p:blipFill rotWithShape="1">
          <a:blip r:embed="rId4">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Passkeys / WebAuthn</a:t>
            </a:r>
            <a:endParaRPr/>
          </a:p>
        </p:txBody>
      </p:sp>
      <p:pic>
        <p:nvPicPr>
          <p:cNvPr id="182" name="Google Shape;182;p26"/>
          <p:cNvPicPr preferRelativeResize="0"/>
          <p:nvPr/>
        </p:nvPicPr>
        <p:blipFill>
          <a:blip r:embed="rId3">
            <a:alphaModFix/>
          </a:blip>
          <a:stretch>
            <a:fillRect/>
          </a:stretch>
        </p:blipFill>
        <p:spPr>
          <a:xfrm>
            <a:off x="637927" y="432101"/>
            <a:ext cx="8114724" cy="4568474"/>
          </a:xfrm>
          <a:prstGeom prst="rect">
            <a:avLst/>
          </a:prstGeom>
          <a:noFill/>
          <a:ln>
            <a:noFill/>
          </a:ln>
        </p:spPr>
      </p:pic>
      <p:pic>
        <p:nvPicPr>
          <p:cNvPr id="183" name="Google Shape;183;p26"/>
          <p:cNvPicPr preferRelativeResize="0"/>
          <p:nvPr/>
        </p:nvPicPr>
        <p:blipFill rotWithShape="1">
          <a:blip r:embed="rId4">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MFA Advice </a:t>
            </a:r>
            <a:endParaRPr/>
          </a:p>
        </p:txBody>
      </p:sp>
      <p:sp>
        <p:nvSpPr>
          <p:cNvPr id="50" name="Google Shape;50;p9"/>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In this mission, we provide guidance on Two-Factor Authentication (2FA) and explores the implementation of 2FA:</a:t>
            </a:r>
            <a:endParaRPr b="1"/>
          </a:p>
          <a:p>
            <a:pPr indent="0" lvl="0" marL="457200" rtl="0" algn="l">
              <a:spcBef>
                <a:spcPts val="1600"/>
              </a:spcBef>
              <a:spcAft>
                <a:spcPts val="0"/>
              </a:spcAft>
              <a:buNone/>
            </a:pPr>
            <a:r>
              <a:t/>
            </a:r>
            <a:endParaRPr b="1">
              <a:solidFill>
                <a:schemeClr val="dk1"/>
              </a:solidFill>
            </a:endParaRPr>
          </a:p>
          <a:p>
            <a:pPr indent="-317500" lvl="0" marL="457200" rtl="0" algn="l">
              <a:spcBef>
                <a:spcPts val="1600"/>
              </a:spcBef>
              <a:spcAft>
                <a:spcPts val="0"/>
              </a:spcAft>
              <a:buClr>
                <a:schemeClr val="dk1"/>
              </a:buClr>
              <a:buSzPts val="1400"/>
              <a:buChar char="●"/>
            </a:pPr>
            <a:r>
              <a:rPr b="1" lang="en">
                <a:solidFill>
                  <a:schemeClr val="dk1"/>
                </a:solidFill>
              </a:rPr>
              <a:t>S</a:t>
            </a:r>
            <a:r>
              <a:rPr b="1" lang="en">
                <a:solidFill>
                  <a:schemeClr val="dk1"/>
                </a:solidFill>
              </a:rPr>
              <a:t>trengthen account security</a:t>
            </a:r>
            <a:endParaRPr b="1"/>
          </a:p>
          <a:p>
            <a:pPr indent="-317500" lvl="0" marL="457200" rtl="0" algn="l">
              <a:spcBef>
                <a:spcPts val="0"/>
              </a:spcBef>
              <a:spcAft>
                <a:spcPts val="0"/>
              </a:spcAft>
              <a:buSzPts val="1400"/>
              <a:buChar char="●"/>
            </a:pPr>
            <a:r>
              <a:rPr b="1" lang="en"/>
              <a:t>P</a:t>
            </a:r>
            <a:r>
              <a:rPr b="1" lang="en"/>
              <a:t>rotect against unauthorized access</a:t>
            </a:r>
            <a:endParaRPr b="1"/>
          </a:p>
          <a:p>
            <a:pPr indent="-317500" lvl="0" marL="457200" rtl="0" algn="l">
              <a:spcBef>
                <a:spcPts val="0"/>
              </a:spcBef>
              <a:spcAft>
                <a:spcPts val="0"/>
              </a:spcAft>
              <a:buClr>
                <a:schemeClr val="dk1"/>
              </a:buClr>
              <a:buSzPts val="1400"/>
              <a:buChar char="●"/>
            </a:pPr>
            <a:r>
              <a:rPr b="1" lang="en">
                <a:solidFill>
                  <a:schemeClr val="dk1"/>
                </a:solidFill>
              </a:rPr>
              <a:t>P</a:t>
            </a:r>
            <a:r>
              <a:rPr b="1" lang="en">
                <a:solidFill>
                  <a:schemeClr val="dk1"/>
                </a:solidFill>
              </a:rPr>
              <a:t>rovide recommendations on suitable authentication methods</a:t>
            </a:r>
            <a:endParaRPr b="1">
              <a:solidFill>
                <a:schemeClr val="dk1"/>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Problematic details</a:t>
            </a:r>
            <a:endParaRPr/>
          </a:p>
        </p:txBody>
      </p:sp>
      <p:sp>
        <p:nvSpPr>
          <p:cNvPr id="189" name="Google Shape;189;p27"/>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solidFill>
                  <a:schemeClr val="dk1"/>
                </a:solidFill>
              </a:rPr>
              <a:t>What do you do when your second factor fails you?</a:t>
            </a:r>
            <a:endParaRPr/>
          </a:p>
          <a:p>
            <a:pPr indent="-317500" lvl="0" marL="457200" rtl="0" algn="l">
              <a:lnSpc>
                <a:spcPct val="115000"/>
              </a:lnSpc>
              <a:spcBef>
                <a:spcPts val="1600"/>
              </a:spcBef>
              <a:spcAft>
                <a:spcPts val="0"/>
              </a:spcAft>
              <a:buSzPts val="1400"/>
              <a:buChar char="●"/>
            </a:pPr>
            <a:r>
              <a:rPr lang="en"/>
              <a:t>Backup codes</a:t>
            </a:r>
            <a:endParaRPr/>
          </a:p>
          <a:p>
            <a:pPr indent="-317500" lvl="0" marL="457200" rtl="0" algn="l">
              <a:lnSpc>
                <a:spcPct val="115000"/>
              </a:lnSpc>
              <a:spcBef>
                <a:spcPts val="0"/>
              </a:spcBef>
              <a:spcAft>
                <a:spcPts val="0"/>
              </a:spcAft>
              <a:buSzPts val="1400"/>
              <a:buChar char="●"/>
            </a:pPr>
            <a:r>
              <a:rPr lang="en"/>
              <a:t>Alternative second factor methods</a:t>
            </a:r>
            <a:endParaRPr/>
          </a:p>
          <a:p>
            <a:pPr indent="0" lvl="0" marL="0" rtl="0" algn="l">
              <a:lnSpc>
                <a:spcPct val="115000"/>
              </a:lnSpc>
              <a:spcBef>
                <a:spcPts val="1200"/>
              </a:spcBef>
              <a:spcAft>
                <a:spcPts val="1200"/>
              </a:spcAft>
              <a:buNone/>
            </a:pPr>
            <a:r>
              <a:t/>
            </a:r>
            <a:endParaRPr/>
          </a:p>
        </p:txBody>
      </p:sp>
      <p:pic>
        <p:nvPicPr>
          <p:cNvPr id="190" name="Google Shape;190;p27"/>
          <p:cNvPicPr preferRelativeResize="0"/>
          <p:nvPr/>
        </p:nvPicPr>
        <p:blipFill>
          <a:blip r:embed="rId3">
            <a:alphaModFix/>
          </a:blip>
          <a:stretch>
            <a:fillRect/>
          </a:stretch>
        </p:blipFill>
        <p:spPr>
          <a:xfrm>
            <a:off x="786800" y="2022575"/>
            <a:ext cx="4919400" cy="2100600"/>
          </a:xfrm>
          <a:prstGeom prst="rect">
            <a:avLst/>
          </a:prstGeom>
          <a:noFill/>
          <a:ln>
            <a:noFill/>
          </a:ln>
        </p:spPr>
      </p:pic>
      <p:pic>
        <p:nvPicPr>
          <p:cNvPr descr="https://static01.nyt.com/images/2016/02/26/technology/personaltech/26techtipwebART/26techtipwebART-articleLarge.jpg?quality=75&amp;auto=webp&amp;disable=upscale" id="191" name="Google Shape;191;p27"/>
          <p:cNvPicPr preferRelativeResize="0"/>
          <p:nvPr/>
        </p:nvPicPr>
        <p:blipFill>
          <a:blip r:embed="rId4">
            <a:alphaModFix/>
          </a:blip>
          <a:stretch>
            <a:fillRect/>
          </a:stretch>
        </p:blipFill>
        <p:spPr>
          <a:xfrm>
            <a:off x="5943439" y="535625"/>
            <a:ext cx="2892736" cy="4187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p:nvPr/>
        </p:nvSpPr>
        <p:spPr>
          <a:xfrm>
            <a:off x="755575" y="1072625"/>
            <a:ext cx="2793300" cy="3651900"/>
          </a:xfrm>
          <a:prstGeom prst="chevron">
            <a:avLst>
              <a:gd fmla="val 27421"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i="1" sz="13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None/>
            </a:pPr>
            <a:r>
              <a:t/>
            </a:r>
            <a:endParaRPr i="1"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i="1" sz="1300">
              <a:solidFill>
                <a:schemeClr val="lt1"/>
              </a:solidFill>
              <a:latin typeface="Poppins"/>
              <a:ea typeface="Poppins"/>
              <a:cs typeface="Poppins"/>
              <a:sym typeface="Poppins"/>
            </a:endParaRPr>
          </a:p>
        </p:txBody>
      </p:sp>
      <p:sp>
        <p:nvSpPr>
          <p:cNvPr id="197" name="Google Shape;197;p28"/>
          <p:cNvSpPr txBox="1"/>
          <p:nvPr/>
        </p:nvSpPr>
        <p:spPr>
          <a:xfrm>
            <a:off x="1543350" y="1072625"/>
            <a:ext cx="1650600" cy="36519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800">
                <a:solidFill>
                  <a:schemeClr val="lt1"/>
                </a:solidFill>
                <a:latin typeface="Staatliches"/>
                <a:ea typeface="Staatliches"/>
                <a:cs typeface="Staatliches"/>
                <a:sym typeface="Staatliches"/>
              </a:rPr>
              <a:t>How to MFA</a:t>
            </a:r>
            <a:endParaRPr b="1" sz="1800">
              <a:solidFill>
                <a:schemeClr val="lt1"/>
              </a:solidFill>
              <a:latin typeface="Staatliches"/>
              <a:ea typeface="Staatliches"/>
              <a:cs typeface="Staatliches"/>
              <a:sym typeface="Staatliches"/>
            </a:endParaRPr>
          </a:p>
          <a:p>
            <a:pPr indent="0" lvl="0" marL="0" marR="0" rtl="0" algn="l">
              <a:lnSpc>
                <a:spcPct val="100000"/>
              </a:lnSpc>
              <a:spcBef>
                <a:spcPts val="0"/>
              </a:spcBef>
              <a:spcAft>
                <a:spcPts val="0"/>
              </a:spcAft>
              <a:buNone/>
            </a:pPr>
            <a:r>
              <a:t/>
            </a:r>
            <a:endParaRPr i="1" sz="1100">
              <a:solidFill>
                <a:schemeClr val="lt1"/>
              </a:solidFill>
              <a:latin typeface="Poppins"/>
              <a:ea typeface="Poppins"/>
              <a:cs typeface="Poppins"/>
              <a:sym typeface="Poppins"/>
            </a:endParaRPr>
          </a:p>
          <a:p>
            <a:pPr indent="-301625" lvl="0" marL="457200" rtl="0" algn="l">
              <a:spcBef>
                <a:spcPts val="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Identify all accounts</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Individually enable MFA on each account</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Get backup codes</a:t>
            </a:r>
            <a:endParaRPr sz="1150">
              <a:solidFill>
                <a:schemeClr val="lt1"/>
              </a:solidFill>
              <a:latin typeface="Montserrat"/>
              <a:ea typeface="Montserrat"/>
              <a:cs typeface="Montserrat"/>
              <a:sym typeface="Montserrat"/>
            </a:endParaRPr>
          </a:p>
          <a:p>
            <a:pPr indent="-301625" lvl="0" marL="457200" rtl="0" algn="l">
              <a:spcBef>
                <a:spcPts val="1000"/>
              </a:spcBef>
              <a:spcAft>
                <a:spcPts val="0"/>
              </a:spcAft>
              <a:buClr>
                <a:schemeClr val="lt1"/>
              </a:buClr>
              <a:buSzPts val="1150"/>
              <a:buFont typeface="Montserrat"/>
              <a:buAutoNum type="arabicPeriod"/>
            </a:pPr>
            <a:r>
              <a:rPr lang="en" sz="1150">
                <a:solidFill>
                  <a:schemeClr val="lt1"/>
                </a:solidFill>
                <a:latin typeface="Montserrat"/>
                <a:ea typeface="Montserrat"/>
                <a:cs typeface="Montserrat"/>
                <a:sym typeface="Montserrat"/>
              </a:rPr>
              <a:t>Verify functionality</a:t>
            </a:r>
            <a:endParaRPr sz="1150">
              <a:solidFill>
                <a:schemeClr val="lt1"/>
              </a:solidFill>
              <a:latin typeface="Montserrat"/>
              <a:ea typeface="Montserrat"/>
              <a:cs typeface="Montserrat"/>
              <a:sym typeface="Montserrat"/>
            </a:endParaRPr>
          </a:p>
        </p:txBody>
      </p:sp>
      <p:grpSp>
        <p:nvGrpSpPr>
          <p:cNvPr id="198" name="Google Shape;198;p28"/>
          <p:cNvGrpSpPr/>
          <p:nvPr/>
        </p:nvGrpSpPr>
        <p:grpSpPr>
          <a:xfrm rot="-5400000">
            <a:off x="4650909" y="762823"/>
            <a:ext cx="3676573" cy="3668559"/>
            <a:chOff x="2902488" y="902232"/>
            <a:chExt cx="3339000" cy="3339000"/>
          </a:xfrm>
        </p:grpSpPr>
        <p:sp>
          <p:nvSpPr>
            <p:cNvPr id="199" name="Google Shape;199;p28"/>
            <p:cNvSpPr/>
            <p:nvPr/>
          </p:nvSpPr>
          <p:spPr>
            <a:xfrm rot="-5400000">
              <a:off x="2902488" y="902232"/>
              <a:ext cx="3339000" cy="3339000"/>
            </a:xfrm>
            <a:prstGeom prst="donut">
              <a:avLst>
                <a:gd fmla="val 25000"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00" name="Google Shape;200;p28"/>
            <p:cNvSpPr/>
            <p:nvPr/>
          </p:nvSpPr>
          <p:spPr>
            <a:xfrm>
              <a:off x="3123738" y="1123632"/>
              <a:ext cx="2896500" cy="2896200"/>
            </a:xfrm>
            <a:prstGeom prst="donut">
              <a:avLst>
                <a:gd fmla="val 25000" name="adj"/>
              </a:avLst>
            </a:prstGeom>
            <a:no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grpSp>
      <p:sp>
        <p:nvSpPr>
          <p:cNvPr id="201" name="Google Shape;201;p28"/>
          <p:cNvSpPr/>
          <p:nvPr/>
        </p:nvSpPr>
        <p:spPr>
          <a:xfrm>
            <a:off x="3928450" y="1811315"/>
            <a:ext cx="1569000" cy="1572000"/>
          </a:xfrm>
          <a:prstGeom prst="ellipse">
            <a:avLst/>
          </a:prstGeom>
          <a:gradFill>
            <a:gsLst>
              <a:gs pos="0">
                <a:srgbClr val="BCE8F1"/>
              </a:gs>
              <a:gs pos="100000">
                <a:srgbClr val="56BFD5"/>
              </a:gs>
            </a:gsLst>
            <a:path path="circle">
              <a:fillToRect b="50%" l="50%" r="50%" t="50%"/>
            </a:path>
            <a:tileRect/>
          </a:gradFill>
          <a:ln cap="flat" cmpd="sng" w="9525">
            <a:solidFill>
              <a:schemeClr val="accent5"/>
            </a:solidFill>
            <a:prstDash val="solid"/>
            <a:round/>
            <a:headEnd len="sm" w="sm" type="none"/>
            <a:tailEnd len="sm" w="sm" type="none"/>
          </a:ln>
          <a:effectLst>
            <a:outerShdw blurRad="200025" rotWithShape="0" algn="bl" dir="7500000" dist="114300">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202" name="Google Shape;202;p28"/>
          <p:cNvSpPr txBox="1"/>
          <p:nvPr/>
        </p:nvSpPr>
        <p:spPr>
          <a:xfrm>
            <a:off x="3925200" y="1811300"/>
            <a:ext cx="1569000" cy="153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6"/>
                </a:solidFill>
                <a:latin typeface="Poppins"/>
                <a:ea typeface="Poppins"/>
                <a:cs typeface="Poppins"/>
                <a:sym typeface="Poppins"/>
              </a:rPr>
              <a:t>Verify</a:t>
            </a:r>
            <a:endParaRPr sz="1100">
              <a:solidFill>
                <a:schemeClr val="accent6"/>
              </a:solidFill>
              <a:latin typeface="Poppins"/>
              <a:ea typeface="Poppins"/>
              <a:cs typeface="Poppins"/>
              <a:sym typeface="Poppins"/>
            </a:endParaRPr>
          </a:p>
          <a:p>
            <a:pPr indent="0" lvl="0" marL="0" rtl="0" algn="ctr">
              <a:spcBef>
                <a:spcPts val="0"/>
              </a:spcBef>
              <a:spcAft>
                <a:spcPts val="0"/>
              </a:spcAft>
              <a:buNone/>
            </a:pPr>
            <a:r>
              <a:t/>
            </a:r>
            <a:endParaRPr sz="1100">
              <a:solidFill>
                <a:srgbClr val="FFFFFF"/>
              </a:solidFill>
              <a:latin typeface="Poppins"/>
              <a:ea typeface="Poppins"/>
              <a:cs typeface="Poppins"/>
              <a:sym typeface="Poppins"/>
            </a:endParaRPr>
          </a:p>
        </p:txBody>
      </p:sp>
      <p:sp>
        <p:nvSpPr>
          <p:cNvPr id="203" name="Google Shape;203;p28"/>
          <p:cNvSpPr/>
          <p:nvPr/>
        </p:nvSpPr>
        <p:spPr>
          <a:xfrm>
            <a:off x="5705578" y="208350"/>
            <a:ext cx="1569000" cy="1572000"/>
          </a:xfrm>
          <a:prstGeom prst="ellipse">
            <a:avLst/>
          </a:prstGeom>
          <a:gradFill>
            <a:gsLst>
              <a:gs pos="0">
                <a:srgbClr val="BCE8F1"/>
              </a:gs>
              <a:gs pos="100000">
                <a:srgbClr val="56BFD5"/>
              </a:gs>
            </a:gsLst>
            <a:path path="circle">
              <a:fillToRect b="50%" l="50%" r="50%" t="50%"/>
            </a:path>
            <a:tileRect/>
          </a:gradFill>
          <a:ln cap="flat" cmpd="sng" w="9525">
            <a:solidFill>
              <a:schemeClr val="accent5"/>
            </a:solidFill>
            <a:prstDash val="solid"/>
            <a:round/>
            <a:headEnd len="sm" w="sm" type="none"/>
            <a:tailEnd len="sm" w="sm" type="none"/>
          </a:ln>
          <a:effectLst>
            <a:outerShdw blurRad="200025" rotWithShape="0" algn="bl" dir="7500000" dist="114300">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204" name="Google Shape;204;p28"/>
          <p:cNvSpPr/>
          <p:nvPr/>
        </p:nvSpPr>
        <p:spPr>
          <a:xfrm>
            <a:off x="5653489" y="3345592"/>
            <a:ext cx="1569000" cy="1572000"/>
          </a:xfrm>
          <a:prstGeom prst="ellipse">
            <a:avLst/>
          </a:prstGeom>
          <a:gradFill>
            <a:gsLst>
              <a:gs pos="0">
                <a:srgbClr val="BCE8F1"/>
              </a:gs>
              <a:gs pos="100000">
                <a:srgbClr val="56BFD5"/>
              </a:gs>
            </a:gsLst>
            <a:path path="circle">
              <a:fillToRect b="50%" l="50%" r="50%" t="50%"/>
            </a:path>
            <a:tileRect/>
          </a:gradFill>
          <a:ln cap="flat" cmpd="sng" w="9525">
            <a:solidFill>
              <a:schemeClr val="accent5"/>
            </a:solidFill>
            <a:prstDash val="solid"/>
            <a:round/>
            <a:headEnd len="sm" w="sm" type="none"/>
            <a:tailEnd len="sm" w="sm" type="none"/>
          </a:ln>
          <a:effectLst>
            <a:outerShdw blurRad="200025" rotWithShape="0" algn="bl" dir="7500000" dist="114300">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205" name="Google Shape;205;p28"/>
          <p:cNvSpPr/>
          <p:nvPr/>
        </p:nvSpPr>
        <p:spPr>
          <a:xfrm>
            <a:off x="7325649" y="1811303"/>
            <a:ext cx="1569000" cy="1572000"/>
          </a:xfrm>
          <a:prstGeom prst="ellipse">
            <a:avLst/>
          </a:prstGeom>
          <a:gradFill>
            <a:gsLst>
              <a:gs pos="0">
                <a:srgbClr val="BCE8F1"/>
              </a:gs>
              <a:gs pos="100000">
                <a:srgbClr val="56BFD5"/>
              </a:gs>
            </a:gsLst>
            <a:path path="circle">
              <a:fillToRect b="50%" l="50%" r="50%" t="50%"/>
            </a:path>
            <a:tileRect/>
          </a:gradFill>
          <a:ln cap="flat" cmpd="sng" w="9525">
            <a:solidFill>
              <a:schemeClr val="accent5"/>
            </a:solidFill>
            <a:prstDash val="solid"/>
            <a:round/>
            <a:headEnd len="sm" w="sm" type="none"/>
            <a:tailEnd len="sm" w="sm" type="none"/>
          </a:ln>
          <a:effectLst>
            <a:outerShdw blurRad="200025" rotWithShape="0" algn="bl" dir="7500000" dist="114300">
              <a:schemeClr val="dk1">
                <a:alpha val="4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latin typeface="Open Sans"/>
              <a:ea typeface="Open Sans"/>
              <a:cs typeface="Open Sans"/>
              <a:sym typeface="Open Sans"/>
            </a:endParaRPr>
          </a:p>
        </p:txBody>
      </p:sp>
      <p:sp>
        <p:nvSpPr>
          <p:cNvPr id="206" name="Google Shape;206;p28"/>
          <p:cNvSpPr txBox="1"/>
          <p:nvPr/>
        </p:nvSpPr>
        <p:spPr>
          <a:xfrm>
            <a:off x="5705575" y="208350"/>
            <a:ext cx="15690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6"/>
                </a:solidFill>
                <a:latin typeface="Poppins"/>
                <a:ea typeface="Poppins"/>
                <a:cs typeface="Poppins"/>
                <a:sym typeface="Poppins"/>
              </a:rPr>
              <a:t>Collect Account</a:t>
            </a:r>
            <a:br>
              <a:rPr lang="en" sz="1100">
                <a:solidFill>
                  <a:schemeClr val="accent6"/>
                </a:solidFill>
                <a:latin typeface="Poppins"/>
                <a:ea typeface="Poppins"/>
                <a:cs typeface="Poppins"/>
                <a:sym typeface="Poppins"/>
              </a:rPr>
            </a:br>
            <a:r>
              <a:rPr lang="en" sz="1100">
                <a:solidFill>
                  <a:schemeClr val="accent6"/>
                </a:solidFill>
                <a:latin typeface="Poppins"/>
                <a:ea typeface="Poppins"/>
                <a:cs typeface="Poppins"/>
                <a:sym typeface="Poppins"/>
              </a:rPr>
              <a:t>Info</a:t>
            </a:r>
            <a:endParaRPr sz="1100">
              <a:solidFill>
                <a:schemeClr val="accent6"/>
              </a:solidFill>
              <a:latin typeface="Poppins"/>
              <a:ea typeface="Poppins"/>
              <a:cs typeface="Poppins"/>
              <a:sym typeface="Poppins"/>
            </a:endParaRPr>
          </a:p>
        </p:txBody>
      </p:sp>
      <p:sp>
        <p:nvSpPr>
          <p:cNvPr id="207" name="Google Shape;207;p28"/>
          <p:cNvSpPr txBox="1"/>
          <p:nvPr/>
        </p:nvSpPr>
        <p:spPr>
          <a:xfrm>
            <a:off x="5629375" y="3383225"/>
            <a:ext cx="1569000" cy="1534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6"/>
                </a:solidFill>
                <a:latin typeface="Poppins"/>
                <a:ea typeface="Poppins"/>
                <a:cs typeface="Poppins"/>
                <a:sym typeface="Poppins"/>
              </a:rPr>
              <a:t>Save Backup Codes</a:t>
            </a:r>
            <a:endParaRPr sz="1000">
              <a:solidFill>
                <a:srgbClr val="FFFFFF"/>
              </a:solidFill>
              <a:latin typeface="Poppins"/>
              <a:ea typeface="Poppins"/>
              <a:cs typeface="Poppins"/>
              <a:sym typeface="Poppins"/>
            </a:endParaRPr>
          </a:p>
        </p:txBody>
      </p:sp>
      <p:sp>
        <p:nvSpPr>
          <p:cNvPr id="208" name="Google Shape;208;p28"/>
          <p:cNvSpPr txBox="1"/>
          <p:nvPr/>
        </p:nvSpPr>
        <p:spPr>
          <a:xfrm>
            <a:off x="7378525" y="1811300"/>
            <a:ext cx="1516200" cy="157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6"/>
                </a:solidFill>
                <a:latin typeface="Poppins"/>
                <a:ea typeface="Poppins"/>
                <a:cs typeface="Poppins"/>
                <a:sym typeface="Poppins"/>
              </a:rPr>
              <a:t>Login and enroll</a:t>
            </a:r>
            <a:br>
              <a:rPr lang="en" sz="1100">
                <a:solidFill>
                  <a:schemeClr val="accent6"/>
                </a:solidFill>
                <a:latin typeface="Poppins"/>
                <a:ea typeface="Poppins"/>
                <a:cs typeface="Poppins"/>
                <a:sym typeface="Poppins"/>
              </a:rPr>
            </a:br>
            <a:r>
              <a:rPr lang="en" sz="1100">
                <a:solidFill>
                  <a:schemeClr val="accent6"/>
                </a:solidFill>
                <a:latin typeface="Poppins"/>
                <a:ea typeface="Poppins"/>
                <a:cs typeface="Poppins"/>
                <a:sym typeface="Poppins"/>
              </a:rPr>
              <a:t>MFA</a:t>
            </a:r>
            <a:endParaRPr sz="1000">
              <a:solidFill>
                <a:schemeClr val="accent6"/>
              </a:solidFill>
              <a:latin typeface="Poppins"/>
              <a:ea typeface="Poppins"/>
              <a:cs typeface="Poppins"/>
              <a:sym typeface="Poppins"/>
            </a:endParaRPr>
          </a:p>
        </p:txBody>
      </p:sp>
      <p:sp>
        <p:nvSpPr>
          <p:cNvPr id="209" name="Google Shape;209;p28"/>
          <p:cNvSpPr txBox="1"/>
          <p:nvPr/>
        </p:nvSpPr>
        <p:spPr>
          <a:xfrm>
            <a:off x="6322824" y="208351"/>
            <a:ext cx="3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1</a:t>
            </a:r>
            <a:endParaRPr b="1">
              <a:solidFill>
                <a:schemeClr val="lt1"/>
              </a:solidFill>
              <a:latin typeface="Open Sans"/>
              <a:ea typeface="Open Sans"/>
              <a:cs typeface="Open Sans"/>
              <a:sym typeface="Open Sans"/>
            </a:endParaRPr>
          </a:p>
        </p:txBody>
      </p:sp>
      <p:sp>
        <p:nvSpPr>
          <p:cNvPr id="210" name="Google Shape;210;p28"/>
          <p:cNvSpPr txBox="1"/>
          <p:nvPr/>
        </p:nvSpPr>
        <p:spPr>
          <a:xfrm>
            <a:off x="6330265" y="3275278"/>
            <a:ext cx="3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3</a:t>
            </a:r>
            <a:endParaRPr b="1">
              <a:solidFill>
                <a:schemeClr val="lt1"/>
              </a:solidFill>
              <a:latin typeface="Open Sans"/>
              <a:ea typeface="Open Sans"/>
              <a:cs typeface="Open Sans"/>
              <a:sym typeface="Open Sans"/>
            </a:endParaRPr>
          </a:p>
        </p:txBody>
      </p:sp>
      <p:sp>
        <p:nvSpPr>
          <p:cNvPr id="211" name="Google Shape;211;p28"/>
          <p:cNvSpPr txBox="1"/>
          <p:nvPr/>
        </p:nvSpPr>
        <p:spPr>
          <a:xfrm>
            <a:off x="8022519" y="1786953"/>
            <a:ext cx="32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pen Sans"/>
                <a:ea typeface="Open Sans"/>
                <a:cs typeface="Open Sans"/>
                <a:sym typeface="Open Sans"/>
              </a:rPr>
              <a:t>2</a:t>
            </a:r>
            <a:endParaRPr b="1">
              <a:solidFill>
                <a:schemeClr val="lt1"/>
              </a:solidFill>
              <a:latin typeface="Open Sans"/>
              <a:ea typeface="Open Sans"/>
              <a:cs typeface="Open Sans"/>
              <a:sym typeface="Open Sans"/>
            </a:endParaRPr>
          </a:p>
        </p:txBody>
      </p:sp>
      <p:sp>
        <p:nvSpPr>
          <p:cNvPr id="212" name="Google Shape;212;p28"/>
          <p:cNvSpPr txBox="1"/>
          <p:nvPr/>
        </p:nvSpPr>
        <p:spPr>
          <a:xfrm>
            <a:off x="4481113" y="1793100"/>
            <a:ext cx="3288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lt1"/>
                </a:solidFill>
                <a:latin typeface="Open Sans"/>
                <a:ea typeface="Open Sans"/>
                <a:cs typeface="Open Sans"/>
                <a:sym typeface="Open Sans"/>
              </a:rPr>
              <a:t>4</a:t>
            </a:r>
            <a:endParaRPr b="1">
              <a:solidFill>
                <a:schemeClr val="lt1"/>
              </a:solidFill>
              <a:latin typeface="Open Sans"/>
              <a:ea typeface="Open Sans"/>
              <a:cs typeface="Open Sans"/>
              <a:sym typeface="Open Sans"/>
            </a:endParaRPr>
          </a:p>
        </p:txBody>
      </p:sp>
      <p:sp>
        <p:nvSpPr>
          <p:cNvPr id="213" name="Google Shape;213;p28"/>
          <p:cNvSpPr txBox="1"/>
          <p:nvPr>
            <p:ph type="title"/>
          </p:nvPr>
        </p:nvSpPr>
        <p:spPr>
          <a:xfrm>
            <a:off x="755575" y="359825"/>
            <a:ext cx="73026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properly use MFA</a:t>
            </a:r>
            <a:endParaRPr sz="2400">
              <a:solidFill>
                <a:schemeClr val="accent1"/>
              </a:solidFill>
            </a:endParaRPr>
          </a:p>
          <a:p>
            <a:pPr indent="0" lvl="0" marL="0" rtl="0" algn="l">
              <a:spcBef>
                <a:spcPts val="0"/>
              </a:spcBef>
              <a:spcAft>
                <a:spcPts val="0"/>
              </a:spcAft>
              <a:buNone/>
            </a:pPr>
            <a:r>
              <a:t/>
            </a:r>
            <a:endParaRPr sz="2400">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rollout</a:t>
            </a:r>
            <a:endParaRPr/>
          </a:p>
        </p:txBody>
      </p:sp>
      <p:sp>
        <p:nvSpPr>
          <p:cNvPr id="219" name="Google Shape;219;p29"/>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b="1" lang="en"/>
              <a:t>Do company wide training</a:t>
            </a:r>
            <a:endParaRPr b="1"/>
          </a:p>
          <a:p>
            <a:pPr indent="-317500" lvl="0" marL="457200" rtl="0" algn="l">
              <a:spcBef>
                <a:spcPts val="0"/>
              </a:spcBef>
              <a:spcAft>
                <a:spcPts val="0"/>
              </a:spcAft>
              <a:buSzPts val="1400"/>
              <a:buChar char="●"/>
            </a:pPr>
            <a:r>
              <a:rPr b="1" lang="en"/>
              <a:t>Define a rollout window</a:t>
            </a:r>
            <a:endParaRPr b="1"/>
          </a:p>
          <a:p>
            <a:pPr indent="-317500" lvl="0" marL="457200" rtl="0" algn="l">
              <a:spcBef>
                <a:spcPts val="0"/>
              </a:spcBef>
              <a:spcAft>
                <a:spcPts val="0"/>
              </a:spcAft>
              <a:buSzPts val="1400"/>
              <a:buChar char="●"/>
            </a:pPr>
            <a:r>
              <a:rPr b="1" lang="en"/>
              <a:t>Communicate Communicate Communicate</a:t>
            </a:r>
            <a:endParaRPr b="1"/>
          </a:p>
          <a:p>
            <a:pPr indent="-317500" lvl="0" marL="457200" rtl="0" algn="l">
              <a:spcBef>
                <a:spcPts val="0"/>
              </a:spcBef>
              <a:spcAft>
                <a:spcPts val="0"/>
              </a:spcAft>
              <a:buSzPts val="1400"/>
              <a:buChar char="●"/>
            </a:pPr>
            <a:r>
              <a:rPr b="1" lang="en"/>
              <a:t>Break up roll out into manageable groups</a:t>
            </a:r>
            <a:endParaRPr b="1"/>
          </a:p>
          <a:p>
            <a:pPr indent="-317500" lvl="1" marL="914400" rtl="0" algn="l">
              <a:spcBef>
                <a:spcPts val="0"/>
              </a:spcBef>
              <a:spcAft>
                <a:spcPts val="0"/>
              </a:spcAft>
              <a:buSzPts val="1400"/>
              <a:buChar char="-"/>
            </a:pPr>
            <a:r>
              <a:rPr b="1" lang="en"/>
              <a:t>Location</a:t>
            </a:r>
            <a:endParaRPr b="1"/>
          </a:p>
          <a:p>
            <a:pPr indent="-317500" lvl="1" marL="914400" rtl="0" algn="l">
              <a:spcBef>
                <a:spcPts val="0"/>
              </a:spcBef>
              <a:spcAft>
                <a:spcPts val="0"/>
              </a:spcAft>
              <a:buSzPts val="1400"/>
              <a:buChar char="-"/>
            </a:pPr>
            <a:r>
              <a:rPr b="1" lang="en"/>
              <a:t>Group</a:t>
            </a:r>
            <a:endParaRPr b="1"/>
          </a:p>
          <a:p>
            <a:pPr indent="-317500" lvl="1" marL="914400" rtl="0" algn="l">
              <a:spcBef>
                <a:spcPts val="0"/>
              </a:spcBef>
              <a:spcAft>
                <a:spcPts val="0"/>
              </a:spcAft>
              <a:buSzPts val="1400"/>
              <a:buChar char="-"/>
            </a:pPr>
            <a:r>
              <a:rPr b="1" lang="en"/>
              <a:t>Avoid being overwhelmed</a:t>
            </a:r>
            <a:endParaRPr b="1"/>
          </a:p>
          <a:p>
            <a:pPr indent="-317500" lvl="0" marL="457200" rtl="0" algn="l">
              <a:spcBef>
                <a:spcPts val="0"/>
              </a:spcBef>
              <a:spcAft>
                <a:spcPts val="0"/>
              </a:spcAft>
              <a:buSzPts val="1400"/>
              <a:buChar char="●"/>
            </a:pPr>
            <a:r>
              <a:rPr b="1" lang="en"/>
              <a:t>Thorough instructions</a:t>
            </a:r>
            <a:endParaRPr b="1"/>
          </a:p>
          <a:p>
            <a:pPr indent="-317500" lvl="0" marL="457200" rtl="0" algn="l">
              <a:spcBef>
                <a:spcPts val="0"/>
              </a:spcBef>
              <a:spcAft>
                <a:spcPts val="0"/>
              </a:spcAft>
              <a:buSzPts val="1400"/>
              <a:buChar char="●"/>
            </a:pPr>
            <a:r>
              <a:rPr b="1" lang="en" u="sng">
                <a:solidFill>
                  <a:schemeClr val="hlink"/>
                </a:solidFill>
                <a:hlinkClick r:id="rId3"/>
              </a:rPr>
              <a:t>O365</a:t>
            </a:r>
            <a:endParaRPr b="1"/>
          </a:p>
          <a:p>
            <a:pPr indent="-317500" lvl="0" marL="457200" rtl="0" algn="l">
              <a:spcBef>
                <a:spcPts val="0"/>
              </a:spcBef>
              <a:spcAft>
                <a:spcPts val="0"/>
              </a:spcAft>
              <a:buSzPts val="1400"/>
              <a:buChar char="●"/>
            </a:pPr>
            <a:r>
              <a:rPr b="1" lang="en" u="sng">
                <a:solidFill>
                  <a:schemeClr val="hlink"/>
                </a:solidFill>
                <a:hlinkClick r:id="rId4"/>
              </a:rPr>
              <a:t>Google Workspaces</a:t>
            </a:r>
            <a:endParaRPr b="1"/>
          </a:p>
          <a:p>
            <a:pPr indent="-317500" lvl="0" marL="457200" rtl="0" algn="l">
              <a:spcBef>
                <a:spcPts val="0"/>
              </a:spcBef>
              <a:spcAft>
                <a:spcPts val="0"/>
              </a:spcAft>
              <a:buSzPts val="1400"/>
              <a:buChar char="●"/>
            </a:pPr>
            <a:r>
              <a:rPr b="1" lang="en" u="sng">
                <a:solidFill>
                  <a:schemeClr val="hlink"/>
                </a:solidFill>
                <a:hlinkClick r:id="rId5"/>
              </a:rPr>
              <a:t>AWS</a:t>
            </a:r>
            <a:endParaRPr b="1"/>
          </a:p>
          <a:p>
            <a:pPr indent="-317500" lvl="0" marL="457200" rtl="0" algn="l">
              <a:spcBef>
                <a:spcPts val="0"/>
              </a:spcBef>
              <a:spcAft>
                <a:spcPts val="0"/>
              </a:spcAft>
              <a:buSzPts val="1400"/>
              <a:buChar char="●"/>
            </a:pPr>
            <a:r>
              <a:rPr b="1" lang="en" u="sng">
                <a:solidFill>
                  <a:schemeClr val="hlink"/>
                </a:solidFill>
                <a:hlinkClick r:id="rId6"/>
              </a:rPr>
              <a:t>Slack</a:t>
            </a:r>
            <a:endParaRPr b="1"/>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938500" y="445025"/>
            <a:ext cx="5853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That’s a lot of work, </a:t>
            </a:r>
            <a:endParaRPr/>
          </a:p>
          <a:p>
            <a:pPr indent="0" lvl="0" marL="0" rtl="0" algn="l">
              <a:spcBef>
                <a:spcPts val="0"/>
              </a:spcBef>
              <a:spcAft>
                <a:spcPts val="0"/>
              </a:spcAft>
              <a:buNone/>
            </a:pPr>
            <a:r>
              <a:rPr lang="en"/>
              <a:t>which accounts should I do first?</a:t>
            </a:r>
            <a:endParaRPr/>
          </a:p>
        </p:txBody>
      </p:sp>
      <p:sp>
        <p:nvSpPr>
          <p:cNvPr id="225" name="Google Shape;225;p30"/>
          <p:cNvSpPr txBox="1"/>
          <p:nvPr>
            <p:ph idx="1" type="body"/>
          </p:nvPr>
        </p:nvSpPr>
        <p:spPr>
          <a:xfrm>
            <a:off x="786100" y="1186825"/>
            <a:ext cx="7998300" cy="3531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t>Mobile Device provider</a:t>
            </a:r>
            <a:endParaRPr b="1" sz="1100"/>
          </a:p>
          <a:p>
            <a:pPr indent="-298450" lvl="1" marL="914400" rtl="0" algn="l">
              <a:spcBef>
                <a:spcPts val="0"/>
              </a:spcBef>
              <a:spcAft>
                <a:spcPts val="0"/>
              </a:spcAft>
              <a:buSzPts val="1100"/>
              <a:buChar char="○"/>
            </a:pPr>
            <a:r>
              <a:rPr lang="en" sz="1100" u="sng">
                <a:solidFill>
                  <a:schemeClr val="hlink"/>
                </a:solidFill>
                <a:hlinkClick r:id="rId3"/>
              </a:rPr>
              <a:t>Google/Android</a:t>
            </a:r>
            <a:r>
              <a:rPr lang="en" sz="1100"/>
              <a:t>, </a:t>
            </a:r>
            <a:r>
              <a:rPr lang="en" sz="1100" u="sng">
                <a:solidFill>
                  <a:schemeClr val="hlink"/>
                </a:solidFill>
                <a:hlinkClick r:id="rId4"/>
              </a:rPr>
              <a:t>Apple</a:t>
            </a:r>
            <a:r>
              <a:rPr lang="en" sz="1100"/>
              <a:t> // passkey links</a:t>
            </a:r>
            <a:endParaRPr sz="1100"/>
          </a:p>
          <a:p>
            <a:pPr indent="-298450" lvl="0" marL="457200" rtl="0" algn="l">
              <a:spcBef>
                <a:spcPts val="1000"/>
              </a:spcBef>
              <a:spcAft>
                <a:spcPts val="0"/>
              </a:spcAft>
              <a:buSzPts val="1100"/>
              <a:buChar char="●"/>
            </a:pPr>
            <a:r>
              <a:rPr b="1" lang="en" sz="1100"/>
              <a:t>Computing Platforms</a:t>
            </a:r>
            <a:endParaRPr b="1" sz="1100"/>
          </a:p>
          <a:p>
            <a:pPr indent="-298450" lvl="1" marL="914400" rtl="0" algn="l">
              <a:spcBef>
                <a:spcPts val="0"/>
              </a:spcBef>
              <a:spcAft>
                <a:spcPts val="0"/>
              </a:spcAft>
              <a:buSzPts val="1100"/>
              <a:buChar char="○"/>
            </a:pPr>
            <a:r>
              <a:rPr lang="en" sz="1100" u="sng">
                <a:solidFill>
                  <a:schemeClr val="hlink"/>
                </a:solidFill>
                <a:hlinkClick r:id="rId5"/>
              </a:rPr>
              <a:t>Microsoft</a:t>
            </a:r>
            <a:r>
              <a:rPr lang="en" sz="1100"/>
              <a:t>, </a:t>
            </a:r>
            <a:r>
              <a:rPr lang="en" sz="1100" u="sng">
                <a:solidFill>
                  <a:schemeClr val="hlink"/>
                </a:solidFill>
                <a:hlinkClick r:id="rId6"/>
              </a:rPr>
              <a:t>AWS</a:t>
            </a:r>
            <a:r>
              <a:rPr lang="en" sz="1100"/>
              <a:t>, </a:t>
            </a:r>
            <a:r>
              <a:rPr lang="en" sz="1100" u="sng">
                <a:solidFill>
                  <a:schemeClr val="hlink"/>
                </a:solidFill>
                <a:hlinkClick r:id="rId7"/>
              </a:rPr>
              <a:t>GCP</a:t>
            </a:r>
            <a:r>
              <a:rPr lang="en" sz="1100"/>
              <a:t>, </a:t>
            </a:r>
            <a:r>
              <a:rPr lang="en" sz="1100" u="sng">
                <a:solidFill>
                  <a:schemeClr val="hlink"/>
                </a:solidFill>
                <a:hlinkClick r:id="rId8"/>
              </a:rPr>
              <a:t>Azure</a:t>
            </a:r>
            <a:r>
              <a:rPr lang="en" sz="1100"/>
              <a:t>, </a:t>
            </a:r>
            <a:r>
              <a:rPr lang="en" sz="1100" u="sng">
                <a:solidFill>
                  <a:schemeClr val="hlink"/>
                </a:solidFill>
                <a:hlinkClick r:id="rId9"/>
              </a:rPr>
              <a:t>GoDaddy</a:t>
            </a:r>
            <a:r>
              <a:rPr lang="en" sz="1100"/>
              <a:t>, </a:t>
            </a:r>
            <a:r>
              <a:rPr lang="en" sz="1100" u="sng">
                <a:solidFill>
                  <a:schemeClr val="hlink"/>
                </a:solidFill>
                <a:hlinkClick r:id="rId10"/>
              </a:rPr>
              <a:t>Namecheap</a:t>
            </a:r>
            <a:endParaRPr sz="1100"/>
          </a:p>
          <a:p>
            <a:pPr indent="-298450" lvl="0" marL="457200" rtl="0" algn="l">
              <a:spcBef>
                <a:spcPts val="1000"/>
              </a:spcBef>
              <a:spcAft>
                <a:spcPts val="0"/>
              </a:spcAft>
              <a:buSzPts val="1100"/>
              <a:buChar char="●"/>
            </a:pPr>
            <a:r>
              <a:rPr b="1" lang="en" sz="1100"/>
              <a:t>Email provider</a:t>
            </a:r>
            <a:endParaRPr b="1" sz="1100"/>
          </a:p>
          <a:p>
            <a:pPr indent="-298450" lvl="1" marL="914400" rtl="0" algn="l">
              <a:spcBef>
                <a:spcPts val="0"/>
              </a:spcBef>
              <a:spcAft>
                <a:spcPts val="0"/>
              </a:spcAft>
              <a:buSzPts val="1100"/>
              <a:buChar char="○"/>
            </a:pPr>
            <a:r>
              <a:rPr lang="en" sz="1100" u="sng">
                <a:solidFill>
                  <a:schemeClr val="hlink"/>
                </a:solidFill>
                <a:hlinkClick r:id="rId11"/>
              </a:rPr>
              <a:t>Google</a:t>
            </a:r>
            <a:r>
              <a:rPr lang="en" sz="1100"/>
              <a:t>, </a:t>
            </a:r>
            <a:r>
              <a:rPr lang="en" sz="1100" u="sng">
                <a:solidFill>
                  <a:schemeClr val="hlink"/>
                </a:solidFill>
                <a:hlinkClick r:id="rId12"/>
              </a:rPr>
              <a:t>Outlook</a:t>
            </a:r>
            <a:r>
              <a:rPr lang="en" sz="1100"/>
              <a:t>, </a:t>
            </a:r>
            <a:r>
              <a:rPr lang="en" sz="1100" u="sng">
                <a:solidFill>
                  <a:schemeClr val="hlink"/>
                </a:solidFill>
                <a:hlinkClick r:id="rId13"/>
              </a:rPr>
              <a:t>protonmail</a:t>
            </a:r>
            <a:r>
              <a:rPr lang="en" sz="1100"/>
              <a:t>, </a:t>
            </a:r>
            <a:r>
              <a:rPr lang="en" sz="1100" u="sng">
                <a:solidFill>
                  <a:schemeClr val="hlink"/>
                </a:solidFill>
                <a:hlinkClick r:id="rId14"/>
              </a:rPr>
              <a:t>Yahoo</a:t>
            </a:r>
            <a:endParaRPr sz="1100"/>
          </a:p>
          <a:p>
            <a:pPr indent="-298450" lvl="0" marL="457200" rtl="0" algn="l">
              <a:spcBef>
                <a:spcPts val="1000"/>
              </a:spcBef>
              <a:spcAft>
                <a:spcPts val="0"/>
              </a:spcAft>
              <a:buSzPts val="1100"/>
              <a:buChar char="●"/>
            </a:pPr>
            <a:r>
              <a:rPr b="1" lang="en" sz="1100"/>
              <a:t>Mobile phone provider</a:t>
            </a:r>
            <a:endParaRPr b="1" sz="1100"/>
          </a:p>
          <a:p>
            <a:pPr indent="-298450" lvl="1" marL="914400" rtl="0" algn="l">
              <a:spcBef>
                <a:spcPts val="0"/>
              </a:spcBef>
              <a:spcAft>
                <a:spcPts val="0"/>
              </a:spcAft>
              <a:buSzPts val="1100"/>
              <a:buChar char="○"/>
            </a:pPr>
            <a:r>
              <a:rPr lang="en" sz="1100" u="sng">
                <a:solidFill>
                  <a:schemeClr val="hlink"/>
                </a:solidFill>
                <a:hlinkClick r:id="rId15"/>
              </a:rPr>
              <a:t>Verizon</a:t>
            </a:r>
            <a:r>
              <a:rPr lang="en" sz="1100"/>
              <a:t>, </a:t>
            </a:r>
            <a:r>
              <a:rPr lang="en" sz="1100" u="sng">
                <a:solidFill>
                  <a:schemeClr val="hlink"/>
                </a:solidFill>
                <a:hlinkClick r:id="rId16"/>
              </a:rPr>
              <a:t>t-mobile</a:t>
            </a:r>
            <a:r>
              <a:rPr lang="en" sz="1100"/>
              <a:t>, </a:t>
            </a:r>
            <a:r>
              <a:rPr lang="en" sz="1100" u="sng">
                <a:solidFill>
                  <a:schemeClr val="hlink"/>
                </a:solidFill>
                <a:hlinkClick r:id="rId17"/>
              </a:rPr>
              <a:t>AT&amp;T</a:t>
            </a:r>
            <a:r>
              <a:rPr lang="en" sz="1100"/>
              <a:t>, </a:t>
            </a:r>
            <a:r>
              <a:rPr lang="en" sz="1100" u="sng">
                <a:solidFill>
                  <a:schemeClr val="hlink"/>
                </a:solidFill>
                <a:hlinkClick r:id="rId18"/>
              </a:rPr>
              <a:t>US Cellular</a:t>
            </a:r>
            <a:r>
              <a:rPr lang="en" sz="1100"/>
              <a:t>, </a:t>
            </a:r>
            <a:r>
              <a:rPr lang="en" sz="1100" u="sng">
                <a:solidFill>
                  <a:schemeClr val="hlink"/>
                </a:solidFill>
                <a:hlinkClick r:id="rId19"/>
              </a:rPr>
              <a:t>Mint</a:t>
            </a:r>
            <a:endParaRPr sz="1100"/>
          </a:p>
          <a:p>
            <a:pPr indent="-298450" lvl="0" marL="457200" rtl="0" algn="l">
              <a:spcBef>
                <a:spcPts val="1000"/>
              </a:spcBef>
              <a:spcAft>
                <a:spcPts val="0"/>
              </a:spcAft>
              <a:buSzPts val="1100"/>
              <a:buChar char="●"/>
            </a:pPr>
            <a:r>
              <a:rPr b="1" lang="en" sz="1100">
                <a:solidFill>
                  <a:schemeClr val="dk1"/>
                </a:solidFill>
              </a:rPr>
              <a:t>Banking / Finance</a:t>
            </a:r>
            <a:endParaRPr b="1" sz="1100">
              <a:solidFill>
                <a:schemeClr val="dk1"/>
              </a:solidFill>
            </a:endParaRPr>
          </a:p>
          <a:p>
            <a:pPr indent="-298450" lvl="1" marL="914400" rtl="0" algn="l">
              <a:spcBef>
                <a:spcPts val="0"/>
              </a:spcBef>
              <a:spcAft>
                <a:spcPts val="0"/>
              </a:spcAft>
              <a:buClr>
                <a:schemeClr val="dk1"/>
              </a:buClr>
              <a:buSzPts val="1100"/>
              <a:buChar char="○"/>
            </a:pPr>
            <a:r>
              <a:rPr lang="en" sz="1100" u="sng">
                <a:solidFill>
                  <a:schemeClr val="hlink"/>
                </a:solidFill>
                <a:hlinkClick r:id="rId20"/>
              </a:rPr>
              <a:t>JPMorgan Chase</a:t>
            </a:r>
            <a:r>
              <a:rPr lang="en" sz="1100">
                <a:solidFill>
                  <a:schemeClr val="dk1"/>
                </a:solidFill>
              </a:rPr>
              <a:t>, </a:t>
            </a:r>
            <a:r>
              <a:rPr lang="en" sz="1100" u="sng">
                <a:solidFill>
                  <a:schemeClr val="hlink"/>
                </a:solidFill>
                <a:hlinkClick r:id="rId21"/>
              </a:rPr>
              <a:t>Bank of America</a:t>
            </a:r>
            <a:r>
              <a:rPr lang="en" sz="1100">
                <a:solidFill>
                  <a:schemeClr val="dk1"/>
                </a:solidFill>
              </a:rPr>
              <a:t>, </a:t>
            </a:r>
            <a:r>
              <a:rPr lang="en" sz="1100" u="sng">
                <a:solidFill>
                  <a:schemeClr val="hlink"/>
                </a:solidFill>
                <a:hlinkClick r:id="rId22"/>
              </a:rPr>
              <a:t>Wells Fargo</a:t>
            </a:r>
            <a:r>
              <a:rPr lang="en" sz="1100">
                <a:solidFill>
                  <a:schemeClr val="dk1"/>
                </a:solidFill>
              </a:rPr>
              <a:t>, </a:t>
            </a:r>
            <a:r>
              <a:rPr lang="en" sz="1100" u="sng">
                <a:solidFill>
                  <a:schemeClr val="hlink"/>
                </a:solidFill>
                <a:hlinkClick r:id="rId23"/>
              </a:rPr>
              <a:t>Citibank</a:t>
            </a:r>
            <a:r>
              <a:rPr lang="en" sz="1100">
                <a:solidFill>
                  <a:schemeClr val="dk1"/>
                </a:solidFill>
              </a:rPr>
              <a:t>, </a:t>
            </a:r>
            <a:r>
              <a:rPr lang="en" sz="1100" u="sng">
                <a:solidFill>
                  <a:schemeClr val="hlink"/>
                </a:solidFill>
                <a:hlinkClick r:id="rId24"/>
              </a:rPr>
              <a:t>PNC</a:t>
            </a:r>
            <a:r>
              <a:rPr lang="en" sz="1100">
                <a:solidFill>
                  <a:schemeClr val="dk1"/>
                </a:solidFill>
              </a:rPr>
              <a:t>, </a:t>
            </a:r>
            <a:r>
              <a:rPr lang="en" sz="1100" u="sng">
                <a:solidFill>
                  <a:schemeClr val="hlink"/>
                </a:solidFill>
                <a:hlinkClick r:id="rId25"/>
              </a:rPr>
              <a:t>Truist</a:t>
            </a:r>
            <a:r>
              <a:rPr lang="en" sz="1100">
                <a:solidFill>
                  <a:schemeClr val="dk1"/>
                </a:solidFill>
              </a:rPr>
              <a:t>, </a:t>
            </a:r>
            <a:r>
              <a:rPr lang="en" sz="1100" u="sng">
                <a:solidFill>
                  <a:schemeClr val="hlink"/>
                </a:solidFill>
                <a:hlinkClick r:id="rId26"/>
              </a:rPr>
              <a:t>Capital One</a:t>
            </a:r>
            <a:r>
              <a:rPr lang="en" sz="1100">
                <a:solidFill>
                  <a:schemeClr val="dk1"/>
                </a:solidFill>
              </a:rPr>
              <a:t>, </a:t>
            </a:r>
            <a:r>
              <a:rPr lang="en" sz="1100" u="sng">
                <a:solidFill>
                  <a:schemeClr val="hlink"/>
                </a:solidFill>
                <a:hlinkClick r:id="rId27"/>
              </a:rPr>
              <a:t>PayPal</a:t>
            </a:r>
            <a:r>
              <a:rPr lang="en" sz="1100">
                <a:solidFill>
                  <a:schemeClr val="dk1"/>
                </a:solidFill>
              </a:rPr>
              <a:t>, </a:t>
            </a:r>
            <a:r>
              <a:rPr lang="en" sz="1100" u="sng">
                <a:solidFill>
                  <a:schemeClr val="hlink"/>
                </a:solidFill>
                <a:hlinkClick r:id="rId28"/>
              </a:rPr>
              <a:t>Venmo</a:t>
            </a:r>
            <a:r>
              <a:rPr lang="en" sz="1100">
                <a:solidFill>
                  <a:schemeClr val="dk1"/>
                </a:solidFill>
              </a:rPr>
              <a:t>, </a:t>
            </a:r>
            <a:r>
              <a:rPr lang="en" sz="1100" u="sng">
                <a:solidFill>
                  <a:schemeClr val="hlink"/>
                </a:solidFill>
                <a:hlinkClick r:id="rId29"/>
              </a:rPr>
              <a:t>Zelle</a:t>
            </a:r>
            <a:r>
              <a:rPr lang="en" sz="1100">
                <a:solidFill>
                  <a:schemeClr val="dk1"/>
                </a:solidFill>
              </a:rPr>
              <a:t>, </a:t>
            </a:r>
            <a:r>
              <a:rPr lang="en" sz="1100" u="sng">
                <a:solidFill>
                  <a:schemeClr val="hlink"/>
                </a:solidFill>
                <a:hlinkClick r:id="rId30"/>
              </a:rPr>
              <a:t>ADP</a:t>
            </a:r>
            <a:r>
              <a:rPr lang="en" sz="1100">
                <a:solidFill>
                  <a:schemeClr val="dk1"/>
                </a:solidFill>
              </a:rPr>
              <a:t>, </a:t>
            </a:r>
            <a:r>
              <a:rPr lang="en" sz="1100" u="sng">
                <a:solidFill>
                  <a:schemeClr val="hlink"/>
                </a:solidFill>
                <a:hlinkClick r:id="rId31"/>
              </a:rPr>
              <a:t>Rippling</a:t>
            </a:r>
            <a:r>
              <a:rPr lang="en" sz="1100">
                <a:solidFill>
                  <a:schemeClr val="dk1"/>
                </a:solidFill>
              </a:rPr>
              <a:t>, </a:t>
            </a:r>
            <a:r>
              <a:rPr lang="en" sz="1100" u="sng">
                <a:solidFill>
                  <a:schemeClr val="hlink"/>
                </a:solidFill>
                <a:hlinkClick r:id="rId32"/>
              </a:rPr>
              <a:t>Gusto</a:t>
            </a:r>
            <a:r>
              <a:rPr lang="en" sz="1100">
                <a:solidFill>
                  <a:schemeClr val="dk1"/>
                </a:solidFill>
              </a:rPr>
              <a:t>, </a:t>
            </a:r>
            <a:r>
              <a:rPr lang="en" sz="1100" u="sng">
                <a:solidFill>
                  <a:schemeClr val="hlink"/>
                </a:solidFill>
                <a:hlinkClick r:id="rId33"/>
              </a:rPr>
              <a:t>Quickbooks</a:t>
            </a:r>
            <a:r>
              <a:rPr lang="en" sz="1100">
                <a:solidFill>
                  <a:schemeClr val="dk1"/>
                </a:solidFill>
              </a:rPr>
              <a:t>, </a:t>
            </a:r>
            <a:endParaRPr sz="1100">
              <a:solidFill>
                <a:schemeClr val="dk1"/>
              </a:solidFill>
            </a:endParaRPr>
          </a:p>
          <a:p>
            <a:pPr indent="-298450" lvl="0" marL="457200" rtl="0" algn="l">
              <a:spcBef>
                <a:spcPts val="0"/>
              </a:spcBef>
              <a:spcAft>
                <a:spcPts val="0"/>
              </a:spcAft>
              <a:buClr>
                <a:schemeClr val="dk1"/>
              </a:buClr>
              <a:buSzPts val="1100"/>
              <a:buChar char="●"/>
            </a:pPr>
            <a:r>
              <a:rPr b="1" lang="en" sz="1100">
                <a:solidFill>
                  <a:schemeClr val="dk1"/>
                </a:solidFill>
              </a:rPr>
              <a:t>Social Media</a:t>
            </a:r>
            <a:endParaRPr b="1" sz="1100">
              <a:solidFill>
                <a:schemeClr val="dk1"/>
              </a:solidFill>
            </a:endParaRPr>
          </a:p>
          <a:p>
            <a:pPr indent="-298450" lvl="1" marL="914400" rtl="0" algn="l">
              <a:spcBef>
                <a:spcPts val="0"/>
              </a:spcBef>
              <a:spcAft>
                <a:spcPts val="0"/>
              </a:spcAft>
              <a:buClr>
                <a:schemeClr val="dk1"/>
              </a:buClr>
              <a:buSzPts val="1100"/>
              <a:buChar char="○"/>
            </a:pPr>
            <a:r>
              <a:rPr lang="en" sz="1100" u="sng">
                <a:solidFill>
                  <a:schemeClr val="hlink"/>
                </a:solidFill>
                <a:hlinkClick r:id="rId34"/>
              </a:rPr>
              <a:t>Facebook</a:t>
            </a:r>
            <a:r>
              <a:rPr lang="en" sz="1100">
                <a:solidFill>
                  <a:schemeClr val="dk1"/>
                </a:solidFill>
              </a:rPr>
              <a:t>, </a:t>
            </a:r>
            <a:r>
              <a:rPr lang="en" sz="1100" u="sng">
                <a:solidFill>
                  <a:schemeClr val="hlink"/>
                </a:solidFill>
                <a:hlinkClick r:id="rId35"/>
              </a:rPr>
              <a:t>Instagram</a:t>
            </a:r>
            <a:r>
              <a:rPr lang="en" sz="1100">
                <a:solidFill>
                  <a:schemeClr val="dk1"/>
                </a:solidFill>
              </a:rPr>
              <a:t>, </a:t>
            </a:r>
            <a:r>
              <a:rPr lang="en" sz="1100" u="sng">
                <a:solidFill>
                  <a:schemeClr val="hlink"/>
                </a:solidFill>
                <a:hlinkClick r:id="rId36"/>
              </a:rPr>
              <a:t>SnapChat</a:t>
            </a:r>
            <a:r>
              <a:rPr lang="en" sz="1100">
                <a:solidFill>
                  <a:schemeClr val="dk1"/>
                </a:solidFill>
              </a:rPr>
              <a:t>, </a:t>
            </a:r>
            <a:r>
              <a:rPr lang="en" sz="1100" u="sng">
                <a:solidFill>
                  <a:schemeClr val="hlink"/>
                </a:solidFill>
                <a:hlinkClick r:id="rId37"/>
              </a:rPr>
              <a:t>TikTok</a:t>
            </a:r>
            <a:r>
              <a:rPr lang="en" sz="1100">
                <a:solidFill>
                  <a:schemeClr val="dk1"/>
                </a:solidFill>
              </a:rPr>
              <a:t>, </a:t>
            </a:r>
            <a:r>
              <a:rPr lang="en" sz="1100" u="sng">
                <a:solidFill>
                  <a:schemeClr val="hlink"/>
                </a:solidFill>
                <a:hlinkClick r:id="rId38"/>
              </a:rPr>
              <a:t>YouTube</a:t>
            </a:r>
            <a:r>
              <a:rPr lang="en" sz="1100">
                <a:solidFill>
                  <a:schemeClr val="dk1"/>
                </a:solidFill>
              </a:rPr>
              <a:t>, </a:t>
            </a:r>
            <a:r>
              <a:rPr lang="en" sz="1100" u="sng">
                <a:solidFill>
                  <a:schemeClr val="hlink"/>
                </a:solidFill>
                <a:hlinkClick r:id="rId39"/>
              </a:rPr>
              <a:t>WhatsApp</a:t>
            </a:r>
            <a:r>
              <a:rPr lang="en" sz="1100">
                <a:solidFill>
                  <a:schemeClr val="dk1"/>
                </a:solidFill>
              </a:rPr>
              <a:t>, </a:t>
            </a:r>
            <a:r>
              <a:rPr lang="en" sz="1100" u="sng">
                <a:solidFill>
                  <a:schemeClr val="hlink"/>
                </a:solidFill>
                <a:hlinkClick r:id="rId40"/>
              </a:rPr>
              <a:t>LinkedIn</a:t>
            </a:r>
            <a:endParaRPr sz="1100">
              <a:solidFill>
                <a:schemeClr val="dk1"/>
              </a:solidFill>
            </a:endParaRPr>
          </a:p>
          <a:p>
            <a:pPr indent="-298450" lvl="0" marL="457200" rtl="0" algn="l">
              <a:spcBef>
                <a:spcPts val="1000"/>
              </a:spcBef>
              <a:spcAft>
                <a:spcPts val="0"/>
              </a:spcAft>
              <a:buClr>
                <a:schemeClr val="dk1"/>
              </a:buClr>
              <a:buSzPts val="1100"/>
              <a:buChar char="●"/>
            </a:pPr>
            <a:r>
              <a:rPr b="1" lang="en" sz="1100">
                <a:solidFill>
                  <a:schemeClr val="dk1"/>
                </a:solidFill>
              </a:rPr>
              <a:t>Shopping</a:t>
            </a:r>
            <a:endParaRPr b="1" sz="1100">
              <a:solidFill>
                <a:schemeClr val="dk1"/>
              </a:solidFill>
            </a:endParaRPr>
          </a:p>
          <a:p>
            <a:pPr indent="-298450" lvl="1" marL="914400" rtl="0" algn="l">
              <a:spcBef>
                <a:spcPts val="0"/>
              </a:spcBef>
              <a:spcAft>
                <a:spcPts val="0"/>
              </a:spcAft>
              <a:buClr>
                <a:schemeClr val="dk1"/>
              </a:buClr>
              <a:buSzPts val="1100"/>
              <a:buChar char="○"/>
            </a:pPr>
            <a:r>
              <a:rPr lang="en" sz="1100" u="sng">
                <a:solidFill>
                  <a:schemeClr val="hlink"/>
                </a:solidFill>
                <a:hlinkClick r:id="rId41"/>
              </a:rPr>
              <a:t>Amazon</a:t>
            </a:r>
            <a:r>
              <a:rPr lang="en" sz="1100">
                <a:solidFill>
                  <a:schemeClr val="dk1"/>
                </a:solidFill>
              </a:rPr>
              <a:t>, </a:t>
            </a:r>
            <a:r>
              <a:rPr lang="en" sz="1100" u="sng">
                <a:solidFill>
                  <a:schemeClr val="hlink"/>
                </a:solidFill>
                <a:hlinkClick r:id="rId42"/>
              </a:rPr>
              <a:t>Walmart</a:t>
            </a:r>
            <a:r>
              <a:rPr lang="en" sz="1100">
                <a:solidFill>
                  <a:schemeClr val="dk1"/>
                </a:solidFill>
              </a:rPr>
              <a:t>, </a:t>
            </a:r>
            <a:r>
              <a:rPr lang="en" sz="1100" u="sng">
                <a:solidFill>
                  <a:schemeClr val="hlink"/>
                </a:solidFill>
                <a:hlinkClick r:id="rId43"/>
              </a:rPr>
              <a:t>Target</a:t>
            </a:r>
            <a:endParaRPr sz="1100"/>
          </a:p>
          <a:p>
            <a:pPr indent="0" lvl="0" marL="0" rtl="0" algn="l">
              <a:spcBef>
                <a:spcPts val="1600"/>
              </a:spcBef>
              <a:spcAft>
                <a:spcPts val="1600"/>
              </a:spcAft>
              <a:buNone/>
            </a:pPr>
            <a:r>
              <a:t/>
            </a:r>
            <a:endParaRPr sz="1100"/>
          </a:p>
        </p:txBody>
      </p:sp>
      <p:cxnSp>
        <p:nvCxnSpPr>
          <p:cNvPr id="226" name="Google Shape;226;p3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Questions ? ]</a:t>
            </a:r>
            <a:endParaRPr/>
          </a:p>
        </p:txBody>
      </p:sp>
      <p:sp>
        <p:nvSpPr>
          <p:cNvPr id="232" name="Google Shape;232;p31"/>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2"/>
          <p:cNvSpPr txBox="1"/>
          <p:nvPr>
            <p:ph type="ctrTitle"/>
          </p:nvPr>
        </p:nvSpPr>
        <p:spPr>
          <a:xfrm>
            <a:off x="4285500" y="19877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38" name="Google Shape;238;p32"/>
          <p:cNvSpPr txBox="1"/>
          <p:nvPr>
            <p:ph idx="1" type="subTitle"/>
          </p:nvPr>
        </p:nvSpPr>
        <p:spPr>
          <a:xfrm>
            <a:off x="4181000" y="3411150"/>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lt2"/>
                </a:solidFill>
                <a:highlight>
                  <a:srgbClr val="D9D9D9"/>
                </a:highlight>
              </a:rPr>
              <a:t>timball / CISO</a:t>
            </a:r>
            <a:endParaRPr sz="1600">
              <a:solidFill>
                <a:schemeClr val="lt2"/>
              </a:solidFill>
              <a:highlight>
                <a:srgbClr val="D9D9D9"/>
              </a:highlight>
            </a:endParaRPr>
          </a:p>
          <a:p>
            <a:pPr indent="0" lvl="0" marL="0" rtl="0" algn="ctr">
              <a:spcBef>
                <a:spcPts val="0"/>
              </a:spcBef>
              <a:spcAft>
                <a:spcPts val="0"/>
              </a:spcAft>
              <a:buNone/>
            </a:pPr>
            <a:r>
              <a:rPr lang="en" sz="1300" u="sng">
                <a:solidFill>
                  <a:schemeClr val="hlink"/>
                </a:solidFill>
                <a:highlight>
                  <a:srgbClr val="D9D9D9"/>
                </a:highlight>
                <a:hlinkClick r:id="rId3"/>
              </a:rPr>
              <a:t>timball@ngoisac.org</a:t>
            </a:r>
            <a:r>
              <a:rPr lang="en" sz="1300">
                <a:solidFill>
                  <a:schemeClr val="lt2"/>
                </a:solidFill>
                <a:highlight>
                  <a:srgbClr val="D9D9D9"/>
                </a:highlight>
              </a:rPr>
              <a:t>  </a:t>
            </a:r>
            <a:r>
              <a:rPr lang="en" sz="1300" u="sng">
                <a:solidFill>
                  <a:schemeClr val="lt1"/>
                </a:solidFill>
                <a:highlight>
                  <a:srgbClr val="D9D9D9"/>
                </a:highlight>
                <a:hlinkClick r:id="rId4">
                  <a:extLst>
                    <a:ext uri="{A12FA001-AC4F-418D-AE19-62706E023703}">
                      <ahyp:hlinkClr val="tx"/>
                    </a:ext>
                  </a:extLst>
                </a:hlinkClick>
              </a:rPr>
              <a:t>https://www.ngoisac.org/</a:t>
            </a:r>
            <a:endParaRPr sz="1300">
              <a:solidFill>
                <a:schemeClr val="lt2"/>
              </a:solidFill>
              <a:highlight>
                <a:srgbClr val="D9D9D9"/>
              </a:highlight>
            </a:endParaRPr>
          </a:p>
          <a:p>
            <a:pPr indent="0" lvl="0" marL="0" rtl="0" algn="ctr">
              <a:spcBef>
                <a:spcPts val="0"/>
              </a:spcBef>
              <a:spcAft>
                <a:spcPts val="0"/>
              </a:spcAft>
              <a:buNone/>
            </a:pPr>
            <a:br>
              <a:rPr lang="en" sz="1300">
                <a:solidFill>
                  <a:schemeClr val="lt2"/>
                </a:solidFill>
                <a:highlight>
                  <a:srgbClr val="D9D9D9"/>
                </a:highlight>
              </a:rPr>
            </a:br>
            <a:r>
              <a:rPr lang="en" sz="1300" u="sng">
                <a:solidFill>
                  <a:schemeClr val="lt1"/>
                </a:solidFill>
                <a:highlight>
                  <a:srgbClr val="D9D9D9"/>
                </a:highlight>
                <a:hlinkClick r:id="rId5">
                  <a:extLst>
                    <a:ext uri="{A12FA001-AC4F-418D-AE19-62706E023703}">
                      <ahyp:hlinkClr val="tx"/>
                    </a:ext>
                  </a:extLst>
                </a:hlinkClick>
              </a:rPr>
              <a:t>membership@ngoisac.org</a:t>
            </a:r>
            <a:endParaRPr sz="1300">
              <a:solidFill>
                <a:schemeClr val="lt2"/>
              </a:solidFill>
              <a:highlight>
                <a:srgbClr val="D9D9D9"/>
              </a:highlight>
            </a:endParaRPr>
          </a:p>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Factors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6" name="Google Shape;56;p10"/>
          <p:cNvSpPr txBox="1"/>
          <p:nvPr>
            <p:ph idx="1" type="body"/>
          </p:nvPr>
        </p:nvSpPr>
        <p:spPr>
          <a:xfrm>
            <a:off x="549300" y="1024775"/>
            <a:ext cx="8045400" cy="35424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lang="en"/>
              <a:t>Something you know</a:t>
            </a:r>
            <a:endParaRPr/>
          </a:p>
          <a:p>
            <a:pPr indent="-317500" lvl="0" marL="457200" rtl="0" algn="l">
              <a:spcBef>
                <a:spcPts val="0"/>
              </a:spcBef>
              <a:spcAft>
                <a:spcPts val="0"/>
              </a:spcAft>
              <a:buSzPts val="1400"/>
              <a:buChar char="●"/>
            </a:pPr>
            <a:r>
              <a:rPr lang="en"/>
              <a:t>Something you have</a:t>
            </a:r>
            <a:endParaRPr/>
          </a:p>
          <a:p>
            <a:pPr indent="-317500" lvl="0" marL="457200" rtl="0" algn="l">
              <a:spcBef>
                <a:spcPts val="0"/>
              </a:spcBef>
              <a:spcAft>
                <a:spcPts val="0"/>
              </a:spcAft>
              <a:buSzPts val="1400"/>
              <a:buChar char="●"/>
            </a:pPr>
            <a:r>
              <a:rPr lang="en"/>
              <a:t>Something you are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7" name="Google Shape;57;p10"/>
          <p:cNvPicPr preferRelativeResize="0"/>
          <p:nvPr/>
        </p:nvPicPr>
        <p:blipFill>
          <a:blip r:embed="rId3">
            <a:alphaModFix/>
          </a:blip>
          <a:stretch>
            <a:fillRect/>
          </a:stretch>
        </p:blipFill>
        <p:spPr>
          <a:xfrm>
            <a:off x="5672175" y="1165475"/>
            <a:ext cx="2812525" cy="2812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63" name="Google Shape;63;p11"/>
          <p:cNvSpPr txBox="1"/>
          <p:nvPr>
            <p:ph idx="1" type="body"/>
          </p:nvPr>
        </p:nvSpPr>
        <p:spPr>
          <a:xfrm>
            <a:off x="549300" y="717400"/>
            <a:ext cx="5611200" cy="3849900"/>
          </a:xfrm>
          <a:prstGeom prst="rect">
            <a:avLst/>
          </a:prstGeom>
        </p:spPr>
        <p:txBody>
          <a:bodyPr anchorCtr="0" anchor="t" bIns="91425" lIns="0" spcFirstLastPara="1" rIns="91425" wrap="square" tIns="0">
            <a:noAutofit/>
          </a:bodyPr>
          <a:lstStyle/>
          <a:p>
            <a:pPr indent="-317500" lvl="0" marL="457200" rtl="0" algn="l">
              <a:lnSpc>
                <a:spcPct val="115000"/>
              </a:lnSpc>
              <a:spcBef>
                <a:spcPts val="0"/>
              </a:spcBef>
              <a:spcAft>
                <a:spcPts val="0"/>
              </a:spcAft>
              <a:buClr>
                <a:schemeClr val="dk1"/>
              </a:buClr>
              <a:buSzPts val="1400"/>
              <a:buChar char="●"/>
            </a:pPr>
            <a:r>
              <a:rPr b="1" lang="en">
                <a:solidFill>
                  <a:schemeClr val="dk1"/>
                </a:solidFill>
              </a:rPr>
              <a:t>Authentication – process where a user verifies who they are</a:t>
            </a:r>
            <a:endParaRPr b="1">
              <a:solidFill>
                <a:schemeClr val="dk1"/>
              </a:solidFill>
            </a:endParaRPr>
          </a:p>
          <a:p>
            <a:pPr indent="-317500" lvl="0" marL="457200" rtl="0" algn="l">
              <a:lnSpc>
                <a:spcPct val="115000"/>
              </a:lnSpc>
              <a:spcBef>
                <a:spcPts val="1000"/>
              </a:spcBef>
              <a:spcAft>
                <a:spcPts val="0"/>
              </a:spcAft>
              <a:buClr>
                <a:schemeClr val="dk1"/>
              </a:buClr>
              <a:buSzPts val="1400"/>
              <a:buChar char="●"/>
            </a:pPr>
            <a:r>
              <a:rPr b="1" lang="en">
                <a:solidFill>
                  <a:schemeClr val="dk1"/>
                </a:solidFill>
              </a:rPr>
              <a:t>Authorization – process of giving user permission to access resource</a:t>
            </a:r>
            <a:endParaRPr b="1">
              <a:solidFill>
                <a:schemeClr val="dk1"/>
              </a:solidFill>
            </a:endParaRPr>
          </a:p>
          <a:p>
            <a:pPr indent="-317500" lvl="0" marL="457200" rtl="0" algn="l">
              <a:lnSpc>
                <a:spcPct val="115000"/>
              </a:lnSpc>
              <a:spcBef>
                <a:spcPts val="1000"/>
              </a:spcBef>
              <a:spcAft>
                <a:spcPts val="0"/>
              </a:spcAft>
              <a:buClr>
                <a:schemeClr val="dk1"/>
              </a:buClr>
              <a:buSzPts val="1400"/>
              <a:buChar char="●"/>
            </a:pPr>
            <a:r>
              <a:rPr b="1" lang="en">
                <a:solidFill>
                  <a:schemeClr val="dk1"/>
                </a:solidFill>
              </a:rPr>
              <a:t>Account Recovery – process where a user gains access when credentials are lost</a:t>
            </a:r>
            <a:endParaRPr b="1">
              <a:solidFill>
                <a:schemeClr val="dk1"/>
              </a:solidFill>
            </a:endParaRPr>
          </a:p>
          <a:p>
            <a:pPr indent="-317500" lvl="0" marL="457200" rtl="0" algn="l">
              <a:lnSpc>
                <a:spcPct val="115000"/>
              </a:lnSpc>
              <a:spcBef>
                <a:spcPts val="1600"/>
              </a:spcBef>
              <a:spcAft>
                <a:spcPts val="0"/>
              </a:spcAft>
              <a:buSzPts val="1400"/>
              <a:buChar char="●"/>
            </a:pPr>
            <a:r>
              <a:rPr b="1" lang="en"/>
              <a:t>MFA – (Multi Factor Authentication) a process where users authenticate to a system with at least two credentials</a:t>
            </a:r>
            <a:endParaRPr b="1"/>
          </a:p>
          <a:p>
            <a:pPr indent="-317500" lvl="0" marL="457200" rtl="0" algn="l">
              <a:lnSpc>
                <a:spcPct val="115000"/>
              </a:lnSpc>
              <a:spcBef>
                <a:spcPts val="1000"/>
              </a:spcBef>
              <a:spcAft>
                <a:spcPts val="0"/>
              </a:spcAft>
              <a:buSzPts val="1400"/>
              <a:buChar char="●"/>
            </a:pPr>
            <a:r>
              <a:rPr b="1" lang="en"/>
              <a:t>2FA/FIDO/U2F – synonyms for MFA</a:t>
            </a:r>
            <a:endParaRPr b="1"/>
          </a:p>
          <a:p>
            <a:pPr indent="-317500" lvl="0" marL="457200" rtl="0" algn="l">
              <a:lnSpc>
                <a:spcPct val="115000"/>
              </a:lnSpc>
              <a:spcBef>
                <a:spcPts val="1000"/>
              </a:spcBef>
              <a:spcAft>
                <a:spcPts val="0"/>
              </a:spcAft>
              <a:buSzPts val="1400"/>
              <a:buChar char="●"/>
            </a:pPr>
            <a:r>
              <a:rPr b="1" lang="en"/>
              <a:t>Backup Codes – one-time use passwords for when MFA token is lost</a:t>
            </a:r>
            <a:endParaRPr b="1"/>
          </a:p>
        </p:txBody>
      </p:sp>
      <p:pic>
        <p:nvPicPr>
          <p:cNvPr descr="Authorization" id="64" name="Google Shape;64;p11" title="https://www.explainxkcd.com/wiki/index.php/1200:_Authorization"/>
          <p:cNvPicPr preferRelativeResize="0"/>
          <p:nvPr/>
        </p:nvPicPr>
        <p:blipFill>
          <a:blip r:embed="rId3">
            <a:alphaModFix/>
          </a:blip>
          <a:stretch>
            <a:fillRect/>
          </a:stretch>
        </p:blipFill>
        <p:spPr>
          <a:xfrm>
            <a:off x="6160600" y="1196200"/>
            <a:ext cx="3009900" cy="3257550"/>
          </a:xfrm>
          <a:prstGeom prst="rect">
            <a:avLst/>
          </a:prstGeom>
          <a:noFill/>
          <a:ln>
            <a:noFill/>
          </a:ln>
        </p:spPr>
      </p:pic>
      <p:sp>
        <p:nvSpPr>
          <p:cNvPr id="65" name="Google Shape;65;p11"/>
          <p:cNvSpPr txBox="1"/>
          <p:nvPr/>
        </p:nvSpPr>
        <p:spPr>
          <a:xfrm>
            <a:off x="5514700" y="4384325"/>
            <a:ext cx="365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Montserrat"/>
                <a:ea typeface="Montserrat"/>
                <a:cs typeface="Montserrat"/>
                <a:sym typeface="Montserrat"/>
                <a:hlinkClick r:id="rId4"/>
              </a:rPr>
              <a:t>https://www.explainxkcd.com/wiki/index.php/1200:_Authorization</a:t>
            </a:r>
            <a:endParaRPr sz="800">
              <a:solidFill>
                <a:schemeClr val="accent6"/>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Missions</a:t>
            </a:r>
            <a:endParaRPr/>
          </a:p>
        </p:txBody>
      </p:sp>
      <p:sp>
        <p:nvSpPr>
          <p:cNvPr id="71" name="Google Shape;71;p12"/>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b="1" lang="en"/>
              <a:t>Assets Inventory Development- </a:t>
            </a:r>
            <a:r>
              <a:rPr lang="en" sz="1000">
                <a:solidFill>
                  <a:srgbClr val="000000"/>
                </a:solidFill>
                <a:latin typeface="Arial"/>
                <a:ea typeface="Arial"/>
                <a:cs typeface="Arial"/>
                <a:sym typeface="Arial"/>
              </a:rPr>
              <a:t>The purpose of this mission is to assist the NGO in developing an inventory of their assets. This includes identifying and documenting all the hardware, software, and digital resources used within the organization. Having a comprehensive inventory helps in understanding the organization's technology landscape, identifying potential vulnerabilities, and implementing appropriate security measures. The support and advice provided by the Builder focuses on equipping the NGO with a structured process for asset inventory management.</a:t>
            </a:r>
            <a:br>
              <a:rPr lang="en" sz="1000">
                <a:solidFill>
                  <a:srgbClr val="000000"/>
                </a:solidFill>
                <a:latin typeface="Arial"/>
                <a:ea typeface="Arial"/>
                <a:cs typeface="Arial"/>
                <a:sym typeface="Arial"/>
              </a:rPr>
            </a:br>
            <a:endParaRPr sz="1000">
              <a:solidFill>
                <a:srgbClr val="000000"/>
              </a:solidFill>
              <a:latin typeface="Arial"/>
              <a:ea typeface="Arial"/>
              <a:cs typeface="Arial"/>
              <a:sym typeface="Arial"/>
            </a:endParaRPr>
          </a:p>
          <a:p>
            <a:pPr indent="-317500" lvl="0" marL="457200" rtl="0" algn="l">
              <a:spcBef>
                <a:spcPts val="0"/>
              </a:spcBef>
              <a:spcAft>
                <a:spcPts val="0"/>
              </a:spcAft>
              <a:buSzPts val="1400"/>
              <a:buChar char="●"/>
            </a:pPr>
            <a:r>
              <a:rPr b="1" lang="en"/>
              <a:t>Cloud Services mapping- </a:t>
            </a:r>
            <a:r>
              <a:rPr lang="en" sz="1000">
                <a:solidFill>
                  <a:srgbClr val="000000"/>
                </a:solidFill>
                <a:latin typeface="Arial"/>
                <a:ea typeface="Arial"/>
                <a:cs typeface="Arial"/>
                <a:sym typeface="Arial"/>
              </a:rPr>
              <a:t>In this mission, the Builders provide support in mapping the Beneficiary's cloud service providers. The objective is to gain visibility and understanding of the organization's cloud-based services, including Infrastructure-as-a-Service (IaaS), Platform-as-a-Service (PaaS), and Software-as-a-Service (SaaS). By mapping cloud services, the organization can better manage and secure their cloud-based assets and data.</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MFA Advice </a:t>
            </a:r>
            <a:endParaRPr/>
          </a:p>
        </p:txBody>
      </p:sp>
      <p:sp>
        <p:nvSpPr>
          <p:cNvPr id="77" name="Google Shape;77;p13"/>
          <p:cNvSpPr txBox="1"/>
          <p:nvPr>
            <p:ph idx="1" type="body"/>
          </p:nvPr>
        </p:nvSpPr>
        <p:spPr>
          <a:xfrm>
            <a:off x="549300" y="717400"/>
            <a:ext cx="5903100" cy="38499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b="1" lang="en"/>
              <a:t>Hackers are </a:t>
            </a:r>
            <a:r>
              <a:rPr b="1" lang="en" u="sng">
                <a:solidFill>
                  <a:schemeClr val="hlink"/>
                </a:solidFill>
                <a:hlinkClick r:id="rId3"/>
              </a:rPr>
              <a:t>awash in passwords</a:t>
            </a:r>
            <a:endParaRPr b="1"/>
          </a:p>
          <a:p>
            <a:pPr indent="-317500" lvl="0" marL="457200" rtl="0" algn="l">
              <a:spcBef>
                <a:spcPts val="1000"/>
              </a:spcBef>
              <a:spcAft>
                <a:spcPts val="0"/>
              </a:spcAft>
              <a:buSzPts val="1400"/>
              <a:buChar char="●"/>
            </a:pPr>
            <a:r>
              <a:rPr b="1" lang="en"/>
              <a:t>MFA represent the </a:t>
            </a:r>
            <a:r>
              <a:rPr b="1" lang="en" u="sng">
                <a:solidFill>
                  <a:schemeClr val="hlink"/>
                </a:solidFill>
                <a:hlinkClick r:id="rId4"/>
              </a:rPr>
              <a:t>strongest way to authenticate your account</a:t>
            </a:r>
            <a:endParaRPr b="1"/>
          </a:p>
          <a:p>
            <a:pPr indent="-317500" lvl="0" marL="457200" rtl="0" algn="l">
              <a:spcBef>
                <a:spcPts val="1000"/>
              </a:spcBef>
              <a:spcAft>
                <a:spcPts val="0"/>
              </a:spcAft>
              <a:buSzPts val="1400"/>
              <a:buChar char="●"/>
            </a:pPr>
            <a:r>
              <a:rPr b="1" lang="en"/>
              <a:t>MFA relies on something you know (the password) and something you have (the MFA token)</a:t>
            </a:r>
            <a:endParaRPr b="1"/>
          </a:p>
          <a:p>
            <a:pPr indent="-317500" lvl="0" marL="457200" rtl="0" algn="l">
              <a:spcBef>
                <a:spcPts val="1000"/>
              </a:spcBef>
              <a:spcAft>
                <a:spcPts val="0"/>
              </a:spcAft>
              <a:buSzPts val="1400"/>
              <a:buChar char="●"/>
            </a:pPr>
            <a:r>
              <a:rPr b="1" lang="en"/>
              <a:t>Password reuse is very common</a:t>
            </a:r>
            <a:endParaRPr b="1"/>
          </a:p>
          <a:p>
            <a:pPr indent="-317500" lvl="0" marL="457200" rtl="0" algn="l">
              <a:spcBef>
                <a:spcPts val="1000"/>
              </a:spcBef>
              <a:spcAft>
                <a:spcPts val="0"/>
              </a:spcAft>
              <a:buSzPts val="1400"/>
              <a:buChar char="●"/>
            </a:pPr>
            <a:r>
              <a:rPr b="1" lang="en"/>
              <a:t>Use a </a:t>
            </a:r>
            <a:r>
              <a:rPr b="1" lang="en" u="sng">
                <a:solidFill>
                  <a:schemeClr val="hlink"/>
                </a:solidFill>
                <a:hlinkClick r:id="rId5"/>
              </a:rPr>
              <a:t>password manager</a:t>
            </a:r>
            <a:r>
              <a:rPr b="1" lang="en"/>
              <a:t>!</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78" name="Google Shape;78;p13"/>
          <p:cNvSpPr txBox="1"/>
          <p:nvPr/>
        </p:nvSpPr>
        <p:spPr>
          <a:xfrm>
            <a:off x="2910625" y="4909500"/>
            <a:ext cx="4025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6"/>
              </a:rPr>
              <a:t>https://www.explainxkcd.com/wiki/index.php/792:_Password_Reuse</a:t>
            </a:r>
            <a:endParaRPr sz="800">
              <a:solidFill>
                <a:schemeClr val="accent6"/>
              </a:solidFill>
              <a:latin typeface="Montserrat"/>
              <a:ea typeface="Montserrat"/>
              <a:cs typeface="Montserrat"/>
              <a:sym typeface="Montserrat"/>
            </a:endParaRPr>
          </a:p>
        </p:txBody>
      </p:sp>
      <p:pic>
        <p:nvPicPr>
          <p:cNvPr descr="Password Reuse" id="79" name="Google Shape;79;p13" title="It'll be hilarious the first few times this happens."/>
          <p:cNvPicPr preferRelativeResize="0"/>
          <p:nvPr/>
        </p:nvPicPr>
        <p:blipFill>
          <a:blip r:embed="rId7">
            <a:alphaModFix/>
          </a:blip>
          <a:stretch>
            <a:fillRect/>
          </a:stretch>
        </p:blipFill>
        <p:spPr>
          <a:xfrm>
            <a:off x="6936025" y="0"/>
            <a:ext cx="20764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MFA Advice </a:t>
            </a:r>
            <a:endParaRPr/>
          </a:p>
        </p:txBody>
      </p:sp>
      <p:sp>
        <p:nvSpPr>
          <p:cNvPr id="85" name="Google Shape;85;p14"/>
          <p:cNvSpPr txBox="1"/>
          <p:nvPr>
            <p:ph idx="1" type="body"/>
          </p:nvPr>
        </p:nvSpPr>
        <p:spPr>
          <a:xfrm>
            <a:off x="549300" y="717400"/>
            <a:ext cx="5903100" cy="3849900"/>
          </a:xfrm>
          <a:prstGeom prst="rect">
            <a:avLst/>
          </a:prstGeom>
        </p:spPr>
        <p:txBody>
          <a:bodyPr anchorCtr="0" anchor="t" bIns="91425" lIns="0" spcFirstLastPara="1" rIns="91425" wrap="square" tIns="0">
            <a:noAutofit/>
          </a:bodyPr>
          <a:lstStyle/>
          <a:p>
            <a:pPr indent="-317500" lvl="0" marL="457200" rtl="0" algn="l">
              <a:spcBef>
                <a:spcPts val="0"/>
              </a:spcBef>
              <a:spcAft>
                <a:spcPts val="0"/>
              </a:spcAft>
              <a:buSzPts val="1400"/>
              <a:buChar char="●"/>
            </a:pPr>
            <a:r>
              <a:rPr b="1" lang="en"/>
              <a:t>Hackers are </a:t>
            </a:r>
            <a:r>
              <a:rPr b="1" lang="en" u="sng">
                <a:solidFill>
                  <a:schemeClr val="hlink"/>
                </a:solidFill>
                <a:hlinkClick r:id="rId3"/>
              </a:rPr>
              <a:t>awash in passwords</a:t>
            </a:r>
            <a:endParaRPr b="1"/>
          </a:p>
          <a:p>
            <a:pPr indent="-317500" lvl="0" marL="457200" rtl="0" algn="l">
              <a:spcBef>
                <a:spcPts val="1000"/>
              </a:spcBef>
              <a:spcAft>
                <a:spcPts val="0"/>
              </a:spcAft>
              <a:buSzPts val="1400"/>
              <a:buChar char="●"/>
            </a:pPr>
            <a:r>
              <a:rPr b="1" lang="en"/>
              <a:t>MFA represent the </a:t>
            </a:r>
            <a:r>
              <a:rPr b="1" lang="en" u="sng">
                <a:solidFill>
                  <a:schemeClr val="hlink"/>
                </a:solidFill>
                <a:hlinkClick r:id="rId4"/>
              </a:rPr>
              <a:t>strongest way to authenticate your account</a:t>
            </a:r>
            <a:endParaRPr b="1"/>
          </a:p>
          <a:p>
            <a:pPr indent="-317500" lvl="0" marL="457200" rtl="0" algn="l">
              <a:spcBef>
                <a:spcPts val="1000"/>
              </a:spcBef>
              <a:spcAft>
                <a:spcPts val="0"/>
              </a:spcAft>
              <a:buSzPts val="1400"/>
              <a:buChar char="●"/>
            </a:pPr>
            <a:r>
              <a:rPr b="1" lang="en"/>
              <a:t>MFA relies on something you know (the password) and something you have (the MFA token)</a:t>
            </a:r>
            <a:endParaRPr b="1"/>
          </a:p>
          <a:p>
            <a:pPr indent="-317500" lvl="0" marL="457200" rtl="0" algn="l">
              <a:spcBef>
                <a:spcPts val="1000"/>
              </a:spcBef>
              <a:spcAft>
                <a:spcPts val="0"/>
              </a:spcAft>
              <a:buSzPts val="1400"/>
              <a:buChar char="●"/>
            </a:pPr>
            <a:r>
              <a:rPr b="1" lang="en"/>
              <a:t>Password reuse is very common</a:t>
            </a:r>
            <a:endParaRPr b="1"/>
          </a:p>
          <a:p>
            <a:pPr indent="-317500" lvl="0" marL="457200" rtl="0" algn="l">
              <a:spcBef>
                <a:spcPts val="1000"/>
              </a:spcBef>
              <a:spcAft>
                <a:spcPts val="0"/>
              </a:spcAft>
              <a:buSzPts val="1400"/>
              <a:buChar char="●"/>
            </a:pPr>
            <a:r>
              <a:rPr b="1" lang="en"/>
              <a:t>Use a </a:t>
            </a:r>
            <a:r>
              <a:rPr b="1" lang="en" u="sng">
                <a:solidFill>
                  <a:schemeClr val="hlink"/>
                </a:solidFill>
                <a:hlinkClick r:id="rId5"/>
              </a:rPr>
              <a:t>password manager</a:t>
            </a:r>
            <a:r>
              <a:rPr b="1" lang="en"/>
              <a:t>!</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86" name="Google Shape;86;p14"/>
          <p:cNvSpPr txBox="1"/>
          <p:nvPr/>
        </p:nvSpPr>
        <p:spPr>
          <a:xfrm>
            <a:off x="2910625" y="4909500"/>
            <a:ext cx="4025400" cy="2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6"/>
              </a:rPr>
              <a:t>https://www.explainxkcd.com/wiki/index.php/792:_Password_Reuse</a:t>
            </a:r>
            <a:endParaRPr sz="800">
              <a:solidFill>
                <a:schemeClr val="accent6"/>
              </a:solidFill>
              <a:latin typeface="Montserrat"/>
              <a:ea typeface="Montserrat"/>
              <a:cs typeface="Montserrat"/>
              <a:sym typeface="Montserrat"/>
            </a:endParaRPr>
          </a:p>
        </p:txBody>
      </p:sp>
      <p:pic>
        <p:nvPicPr>
          <p:cNvPr descr="Password Reuse" id="87" name="Google Shape;87;p14" title="It'll be hilarious the first few times this happens."/>
          <p:cNvPicPr preferRelativeResize="0"/>
          <p:nvPr/>
        </p:nvPicPr>
        <p:blipFill rotWithShape="1">
          <a:blip r:embed="rId7">
            <a:alphaModFix/>
          </a:blip>
          <a:srcRect b="0" l="0" r="0" t="38499"/>
          <a:stretch/>
        </p:blipFill>
        <p:spPr>
          <a:xfrm>
            <a:off x="5474150" y="241850"/>
            <a:ext cx="3320675" cy="5058600"/>
          </a:xfrm>
          <a:prstGeom prst="rect">
            <a:avLst/>
          </a:prstGeom>
          <a:noFill/>
          <a:ln>
            <a:noFill/>
          </a:ln>
        </p:spPr>
      </p:pic>
      <p:pic>
        <p:nvPicPr>
          <p:cNvPr descr="Password Reuse" id="88" name="Google Shape;88;p14" title="It'll be hilarious the first few times this happens."/>
          <p:cNvPicPr preferRelativeResize="0"/>
          <p:nvPr/>
        </p:nvPicPr>
        <p:blipFill rotWithShape="1">
          <a:blip r:embed="rId7">
            <a:alphaModFix/>
          </a:blip>
          <a:srcRect b="61259" l="0" r="0" t="0"/>
          <a:stretch/>
        </p:blipFill>
        <p:spPr>
          <a:xfrm>
            <a:off x="437275" y="107675"/>
            <a:ext cx="5003935" cy="4801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1800">
                <a:solidFill>
                  <a:schemeClr val="dk1"/>
                </a:solidFill>
                <a:latin typeface="Montserrat"/>
                <a:ea typeface="Montserrat"/>
                <a:cs typeface="Montserrat"/>
                <a:sym typeface="Montserrat"/>
              </a:rPr>
              <a:t>Account Take-Over / Account Recovery</a:t>
            </a:r>
            <a:endParaRPr/>
          </a:p>
        </p:txBody>
      </p:sp>
      <p:pic>
        <p:nvPicPr>
          <p:cNvPr id="94" name="Google Shape;94;p15"/>
          <p:cNvPicPr preferRelativeResize="0"/>
          <p:nvPr/>
        </p:nvPicPr>
        <p:blipFill>
          <a:blip r:embed="rId3">
            <a:alphaModFix/>
          </a:blip>
          <a:stretch>
            <a:fillRect/>
          </a:stretch>
        </p:blipFill>
        <p:spPr>
          <a:xfrm>
            <a:off x="4886900" y="2367175"/>
            <a:ext cx="4209824" cy="2256425"/>
          </a:xfrm>
          <a:prstGeom prst="rect">
            <a:avLst/>
          </a:prstGeom>
          <a:noFill/>
          <a:ln>
            <a:noFill/>
          </a:ln>
        </p:spPr>
      </p:pic>
      <p:sp>
        <p:nvSpPr>
          <p:cNvPr id="95" name="Google Shape;95;p15"/>
          <p:cNvSpPr txBox="1"/>
          <p:nvPr/>
        </p:nvSpPr>
        <p:spPr>
          <a:xfrm>
            <a:off x="4920900" y="4674175"/>
            <a:ext cx="43035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4"/>
              </a:rPr>
              <a:t>https://feedzai.com/blog/the-comprehensive-guide-to-account-takeover-fraud-prevention-and-detection/</a:t>
            </a:r>
            <a:endParaRPr sz="1200">
              <a:solidFill>
                <a:schemeClr val="accent6"/>
              </a:solidFill>
              <a:latin typeface="Montserrat"/>
              <a:ea typeface="Montserrat"/>
              <a:cs typeface="Montserrat"/>
              <a:sym typeface="Montserrat"/>
            </a:endParaRPr>
          </a:p>
        </p:txBody>
      </p:sp>
      <p:sp>
        <p:nvSpPr>
          <p:cNvPr id="96" name="Google Shape;96;p15"/>
          <p:cNvSpPr txBox="1"/>
          <p:nvPr>
            <p:ph idx="1" type="body"/>
          </p:nvPr>
        </p:nvSpPr>
        <p:spPr>
          <a:xfrm>
            <a:off x="202675" y="605575"/>
            <a:ext cx="8771100" cy="3849900"/>
          </a:xfrm>
          <a:prstGeom prst="rect">
            <a:avLst/>
          </a:prstGeom>
        </p:spPr>
        <p:txBody>
          <a:bodyPr anchorCtr="0" anchor="t" bIns="91425" lIns="0" spcFirstLastPara="1" rIns="91425" wrap="square" tIns="0">
            <a:noAutofit/>
          </a:bodyPr>
          <a:lstStyle/>
          <a:p>
            <a:pPr indent="-342900" lvl="0" marL="457200" rtl="0" algn="l">
              <a:lnSpc>
                <a:spcPct val="115000"/>
              </a:lnSpc>
              <a:spcBef>
                <a:spcPts val="1200"/>
              </a:spcBef>
              <a:spcAft>
                <a:spcPts val="0"/>
              </a:spcAft>
              <a:buClr>
                <a:schemeClr val="dk1"/>
              </a:buClr>
              <a:buSzPts val="1800"/>
              <a:buChar char="●"/>
            </a:pPr>
            <a:r>
              <a:rPr lang="en" sz="1800">
                <a:solidFill>
                  <a:schemeClr val="dk1"/>
                </a:solidFill>
              </a:rPr>
              <a:t>MFA prevents Account Take-Over (ATO)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Account Recovery is the other other method to ATO</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Most rely on email, phone, or credit card access to verify identity</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
                <a:solidFill>
                  <a:schemeClr val="dk1"/>
                </a:solidFill>
              </a:rPr>
              <a:t>Losing control of any of those could allow an attacker to attempt ATO</a:t>
            </a:r>
            <a:endParaRPr>
              <a:solidFill>
                <a:schemeClr val="dk1"/>
              </a:solidFill>
            </a:endParaRPr>
          </a:p>
          <a:p>
            <a:pPr indent="0" lvl="0" marL="457200" rtl="0" algn="l">
              <a:lnSpc>
                <a:spcPct val="115000"/>
              </a:lnSpc>
              <a:spcBef>
                <a:spcPts val="1200"/>
              </a:spcBef>
              <a:spcAft>
                <a:spcPts val="0"/>
              </a:spcAft>
              <a:buNone/>
            </a:pPr>
            <a:r>
              <a:t/>
            </a:r>
            <a:endParaRPr sz="1800">
              <a:solidFill>
                <a:schemeClr val="dk1"/>
              </a:solidFill>
            </a:endParaRPr>
          </a:p>
          <a:p>
            <a:pPr indent="0" lvl="0" marL="0" rtl="0" algn="l">
              <a:spcBef>
                <a:spcPts val="12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we protecting against</a:t>
            </a:r>
            <a:endParaRPr/>
          </a:p>
        </p:txBody>
      </p:sp>
      <p:sp>
        <p:nvSpPr>
          <p:cNvPr id="102" name="Google Shape;102;p16"/>
          <p:cNvSpPr txBox="1"/>
          <p:nvPr>
            <p:ph idx="4294967295" type="body"/>
          </p:nvPr>
        </p:nvSpPr>
        <p:spPr>
          <a:xfrm>
            <a:off x="879900" y="1249125"/>
            <a:ext cx="4041000" cy="2760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SzPts val="1800"/>
              <a:buChar char="●"/>
            </a:pPr>
            <a:r>
              <a:t/>
            </a:r>
            <a:endParaRPr/>
          </a:p>
        </p:txBody>
      </p:sp>
      <p:sp>
        <p:nvSpPr>
          <p:cNvPr id="103" name="Google Shape;103;p16"/>
          <p:cNvSpPr txBox="1"/>
          <p:nvPr/>
        </p:nvSpPr>
        <p:spPr>
          <a:xfrm>
            <a:off x="4920900" y="4674175"/>
            <a:ext cx="4303500" cy="5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3"/>
              </a:rPr>
              <a:t>https://feedzai.com/blog/the-comprehensive-guide-to-account-takeover-fraud-prevention-and-detection/</a:t>
            </a:r>
            <a:endParaRPr sz="1200">
              <a:solidFill>
                <a:schemeClr val="accent6"/>
              </a:solidFill>
              <a:latin typeface="Montserrat"/>
              <a:ea typeface="Montserrat"/>
              <a:cs typeface="Montserrat"/>
              <a:sym typeface="Montserrat"/>
            </a:endParaRPr>
          </a:p>
        </p:txBody>
      </p:sp>
      <p:sp>
        <p:nvSpPr>
          <p:cNvPr id="104" name="Google Shape;104;p16"/>
          <p:cNvSpPr txBox="1"/>
          <p:nvPr>
            <p:ph idx="1" type="body"/>
          </p:nvPr>
        </p:nvSpPr>
        <p:spPr>
          <a:xfrm>
            <a:off x="549300" y="717400"/>
            <a:ext cx="40410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sz="1800">
                <a:solidFill>
                  <a:schemeClr val="dk1"/>
                </a:solidFill>
              </a:rPr>
              <a:t>Account Take-Over / Account Recovery</a:t>
            </a:r>
            <a:endParaRPr b="1" sz="1800">
              <a:solidFill>
                <a:schemeClr val="dk1"/>
              </a:solidFill>
            </a:endParaRPr>
          </a:p>
          <a:p>
            <a:pPr indent="-342900" lvl="0" marL="457200" rtl="0" algn="l">
              <a:lnSpc>
                <a:spcPct val="115000"/>
              </a:lnSpc>
              <a:spcBef>
                <a:spcPts val="1600"/>
              </a:spcBef>
              <a:spcAft>
                <a:spcPts val="0"/>
              </a:spcAft>
              <a:buClr>
                <a:schemeClr val="dk1"/>
              </a:buClr>
              <a:buSzPts val="1800"/>
              <a:buChar char="●"/>
            </a:pPr>
            <a:r>
              <a:rPr lang="en" sz="1800">
                <a:solidFill>
                  <a:schemeClr val="dk1"/>
                </a:solidFill>
              </a:rPr>
              <a:t>MFA prevents Account Take-Ovr (ATO)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Account Recovery is the other other method to ATO</a:t>
            </a:r>
            <a:endParaRPr sz="1800">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Most rely on email, phone, or credit card access to verify identity</a:t>
            </a:r>
            <a:endParaRPr>
              <a:solidFill>
                <a:schemeClr val="dk1"/>
              </a:solidFill>
            </a:endParaRPr>
          </a:p>
          <a:p>
            <a:pPr indent="-317500" lvl="2" marL="1371600" rtl="0" algn="l">
              <a:lnSpc>
                <a:spcPct val="115000"/>
              </a:lnSpc>
              <a:spcBef>
                <a:spcPts val="0"/>
              </a:spcBef>
              <a:spcAft>
                <a:spcPts val="0"/>
              </a:spcAft>
              <a:buClr>
                <a:schemeClr val="dk1"/>
              </a:buClr>
              <a:buSzPts val="1400"/>
              <a:buChar char="-"/>
            </a:pPr>
            <a:r>
              <a:rPr lang="en">
                <a:solidFill>
                  <a:schemeClr val="dk1"/>
                </a:solidFill>
              </a:rPr>
              <a:t>Losing control of any of those could allow an attacker to attempt ATO</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u="sng">
                <a:solidFill>
                  <a:schemeClr val="hlink"/>
                </a:solidFill>
                <a:hlinkClick r:id="rId4"/>
              </a:rPr>
              <a:t>EvilNginx</a:t>
            </a:r>
            <a:endParaRPr sz="1800">
              <a:solidFill>
                <a:schemeClr val="dk1"/>
              </a:solidFill>
            </a:endParaRPr>
          </a:p>
          <a:p>
            <a:pPr indent="0" lvl="0" marL="0" rtl="0" algn="l">
              <a:spcBef>
                <a:spcPts val="1200"/>
              </a:spcBef>
              <a:spcAft>
                <a:spcPts val="1600"/>
              </a:spcAft>
              <a:buNone/>
            </a:pPr>
            <a:r>
              <a:t/>
            </a:r>
            <a:endParaRPr/>
          </a:p>
        </p:txBody>
      </p:sp>
      <p:pic>
        <p:nvPicPr>
          <p:cNvPr id="105" name="Google Shape;105;p16"/>
          <p:cNvPicPr preferRelativeResize="0"/>
          <p:nvPr/>
        </p:nvPicPr>
        <p:blipFill>
          <a:blip r:embed="rId5">
            <a:alphaModFix/>
          </a:blip>
          <a:stretch>
            <a:fillRect/>
          </a:stretch>
        </p:blipFill>
        <p:spPr>
          <a:xfrm>
            <a:off x="448225" y="141300"/>
            <a:ext cx="8257591" cy="442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r">
  <a:themeElements>
    <a:clrScheme name="Simple Light">
      <a:dk1>
        <a:srgbClr val="001633"/>
      </a:dk1>
      <a:lt1>
        <a:srgbClr val="001633"/>
      </a:lt1>
      <a:dk2>
        <a:srgbClr val="001633"/>
      </a:dk2>
      <a:lt2>
        <a:srgbClr val="001633"/>
      </a:lt2>
      <a:accent1>
        <a:srgbClr val="0000FF"/>
      </a:accent1>
      <a:accent2>
        <a:srgbClr val="85D5E6"/>
      </a:accent2>
      <a:accent3>
        <a:srgbClr val="78909C"/>
      </a:accent3>
      <a:accent4>
        <a:srgbClr val="FFAB40"/>
      </a:accent4>
      <a:accent5>
        <a:srgbClr val="0097A7"/>
      </a:accent5>
      <a:accent6>
        <a:srgbClr val="001633"/>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